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25" r:id="rId3"/>
    <p:sldId id="329" r:id="rId4"/>
    <p:sldId id="341" r:id="rId5"/>
    <p:sldId id="343" r:id="rId6"/>
    <p:sldId id="269" r:id="rId7"/>
    <p:sldId id="278" r:id="rId8"/>
    <p:sldId id="279" r:id="rId9"/>
    <p:sldId id="280" r:id="rId10"/>
    <p:sldId id="281" r:id="rId11"/>
    <p:sldId id="282" r:id="rId12"/>
    <p:sldId id="283" r:id="rId13"/>
    <p:sldId id="273" r:id="rId14"/>
    <p:sldId id="287" r:id="rId15"/>
    <p:sldId id="289" r:id="rId16"/>
    <p:sldId id="290" r:id="rId17"/>
    <p:sldId id="302" r:id="rId18"/>
    <p:sldId id="291" r:id="rId19"/>
    <p:sldId id="303" r:id="rId20"/>
    <p:sldId id="275" r:id="rId21"/>
    <p:sldId id="294" r:id="rId22"/>
    <p:sldId id="296" r:id="rId23"/>
    <p:sldId id="295" r:id="rId24"/>
    <p:sldId id="276" r:id="rId25"/>
    <p:sldId id="299" r:id="rId26"/>
    <p:sldId id="300" r:id="rId27"/>
    <p:sldId id="342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1A2"/>
    <a:srgbClr val="ABB7D6"/>
    <a:srgbClr val="EC7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1408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08AE-5E5A-BE4A-93A5-520085E78E4D}" type="datetimeFigureOut">
              <a:rPr lang="en-IT" smtClean="0"/>
              <a:t>7/9/24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373D8-6B8A-7C42-8E6F-DCB490067EF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836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6581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61390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7321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370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15313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10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13762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04685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71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250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553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8349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9848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26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395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6482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761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4551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8554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780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0942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4450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/>
          <p:nvPr userDrawn="1"/>
        </p:nvSpPr>
        <p:spPr>
          <a:xfrm flipV="1">
            <a:off x="0" y="405361"/>
            <a:ext cx="6977430" cy="4780471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624801 w 3086100"/>
              <a:gd name="connsiteY3" fmla="*/ 5943600 h 5943600"/>
              <a:gd name="connsiteX4" fmla="*/ 0 w 3086100"/>
              <a:gd name="connsiteY4" fmla="*/ 0 h 5943600"/>
              <a:gd name="connsiteX0" fmla="*/ 0 w 2461299"/>
              <a:gd name="connsiteY0" fmla="*/ 0 h 5993578"/>
              <a:gd name="connsiteX1" fmla="*/ 403899 w 2461299"/>
              <a:gd name="connsiteY1" fmla="*/ 49978 h 5993578"/>
              <a:gd name="connsiteX2" fmla="*/ 2461299 w 2461299"/>
              <a:gd name="connsiteY2" fmla="*/ 5993578 h 5993578"/>
              <a:gd name="connsiteX3" fmla="*/ 0 w 2461299"/>
              <a:gd name="connsiteY3" fmla="*/ 5993578 h 5993578"/>
              <a:gd name="connsiteX4" fmla="*/ 0 w 2461299"/>
              <a:gd name="connsiteY4" fmla="*/ 0 h 5993578"/>
              <a:gd name="connsiteX0" fmla="*/ 24993 w 2461299"/>
              <a:gd name="connsiteY0" fmla="*/ 12494 h 5943600"/>
              <a:gd name="connsiteX1" fmla="*/ 403899 w 2461299"/>
              <a:gd name="connsiteY1" fmla="*/ 0 h 5943600"/>
              <a:gd name="connsiteX2" fmla="*/ 2461299 w 2461299"/>
              <a:gd name="connsiteY2" fmla="*/ 5943600 h 5943600"/>
              <a:gd name="connsiteX3" fmla="*/ 0 w 2461299"/>
              <a:gd name="connsiteY3" fmla="*/ 5943600 h 5943600"/>
              <a:gd name="connsiteX4" fmla="*/ 24993 w 2461299"/>
              <a:gd name="connsiteY4" fmla="*/ 12494 h 5943600"/>
              <a:gd name="connsiteX0" fmla="*/ 1 w 2461299"/>
              <a:gd name="connsiteY0" fmla="*/ 0 h 5943601"/>
              <a:gd name="connsiteX1" fmla="*/ 403899 w 2461299"/>
              <a:gd name="connsiteY1" fmla="*/ 1 h 5943601"/>
              <a:gd name="connsiteX2" fmla="*/ 2461299 w 2461299"/>
              <a:gd name="connsiteY2" fmla="*/ 5943601 h 5943601"/>
              <a:gd name="connsiteX3" fmla="*/ 0 w 2461299"/>
              <a:gd name="connsiteY3" fmla="*/ 5943601 h 5943601"/>
              <a:gd name="connsiteX4" fmla="*/ 1 w 2461299"/>
              <a:gd name="connsiteY4" fmla="*/ 0 h 5943601"/>
              <a:gd name="connsiteX0" fmla="*/ 1 w 3023619"/>
              <a:gd name="connsiteY0" fmla="*/ 0 h 7517923"/>
              <a:gd name="connsiteX1" fmla="*/ 403899 w 3023619"/>
              <a:gd name="connsiteY1" fmla="*/ 1 h 7517923"/>
              <a:gd name="connsiteX2" fmla="*/ 3023619 w 3023619"/>
              <a:gd name="connsiteY2" fmla="*/ 7517923 h 7517923"/>
              <a:gd name="connsiteX3" fmla="*/ 0 w 3023619"/>
              <a:gd name="connsiteY3" fmla="*/ 5943601 h 7517923"/>
              <a:gd name="connsiteX4" fmla="*/ 1 w 3023619"/>
              <a:gd name="connsiteY4" fmla="*/ 0 h 7517923"/>
              <a:gd name="connsiteX0" fmla="*/ 12497 w 3036115"/>
              <a:gd name="connsiteY0" fmla="*/ 0 h 7517924"/>
              <a:gd name="connsiteX1" fmla="*/ 416395 w 3036115"/>
              <a:gd name="connsiteY1" fmla="*/ 1 h 7517924"/>
              <a:gd name="connsiteX2" fmla="*/ 3036115 w 3036115"/>
              <a:gd name="connsiteY2" fmla="*/ 7517923 h 7517924"/>
              <a:gd name="connsiteX3" fmla="*/ 0 w 3036115"/>
              <a:gd name="connsiteY3" fmla="*/ 7517924 h 7517924"/>
              <a:gd name="connsiteX4" fmla="*/ 12497 w 3036115"/>
              <a:gd name="connsiteY4" fmla="*/ 0 h 7517924"/>
              <a:gd name="connsiteX0" fmla="*/ 0 w 4810548"/>
              <a:gd name="connsiteY0" fmla="*/ 24987 h 7517923"/>
              <a:gd name="connsiteX1" fmla="*/ 2190828 w 4810548"/>
              <a:gd name="connsiteY1" fmla="*/ 0 h 7517923"/>
              <a:gd name="connsiteX2" fmla="*/ 4810548 w 4810548"/>
              <a:gd name="connsiteY2" fmla="*/ 7517922 h 7517923"/>
              <a:gd name="connsiteX3" fmla="*/ 1774433 w 4810548"/>
              <a:gd name="connsiteY3" fmla="*/ 7517923 h 7517923"/>
              <a:gd name="connsiteX4" fmla="*/ 0 w 4810548"/>
              <a:gd name="connsiteY4" fmla="*/ 24987 h 7517923"/>
              <a:gd name="connsiteX0" fmla="*/ 0 w 4810548"/>
              <a:gd name="connsiteY0" fmla="*/ 24987 h 7530418"/>
              <a:gd name="connsiteX1" fmla="*/ 2190828 w 4810548"/>
              <a:gd name="connsiteY1" fmla="*/ 0 h 7530418"/>
              <a:gd name="connsiteX2" fmla="*/ 4810548 w 4810548"/>
              <a:gd name="connsiteY2" fmla="*/ 7517922 h 7530418"/>
              <a:gd name="connsiteX3" fmla="*/ 12495 w 4810548"/>
              <a:gd name="connsiteY3" fmla="*/ 7530418 h 7530418"/>
              <a:gd name="connsiteX4" fmla="*/ 0 w 4810548"/>
              <a:gd name="connsiteY4" fmla="*/ 24987 h 7530418"/>
              <a:gd name="connsiteX0" fmla="*/ 0 w 4810548"/>
              <a:gd name="connsiteY0" fmla="*/ 594897 h 8100328"/>
              <a:gd name="connsiteX1" fmla="*/ 1814665 w 4810548"/>
              <a:gd name="connsiteY1" fmla="*/ 0 h 8100328"/>
              <a:gd name="connsiteX2" fmla="*/ 4810548 w 4810548"/>
              <a:gd name="connsiteY2" fmla="*/ 8087832 h 8100328"/>
              <a:gd name="connsiteX3" fmla="*/ 12495 w 4810548"/>
              <a:gd name="connsiteY3" fmla="*/ 8100328 h 8100328"/>
              <a:gd name="connsiteX4" fmla="*/ 0 w 4810548"/>
              <a:gd name="connsiteY4" fmla="*/ 594897 h 8100328"/>
              <a:gd name="connsiteX0" fmla="*/ 0 w 8276646"/>
              <a:gd name="connsiteY0" fmla="*/ 879855 h 8100328"/>
              <a:gd name="connsiteX1" fmla="*/ 5280763 w 8276646"/>
              <a:gd name="connsiteY1" fmla="*/ 0 h 8100328"/>
              <a:gd name="connsiteX2" fmla="*/ 8276646 w 8276646"/>
              <a:gd name="connsiteY2" fmla="*/ 8087832 h 8100328"/>
              <a:gd name="connsiteX3" fmla="*/ 3478593 w 8276646"/>
              <a:gd name="connsiteY3" fmla="*/ 8100328 h 8100328"/>
              <a:gd name="connsiteX4" fmla="*/ 0 w 8276646"/>
              <a:gd name="connsiteY4" fmla="*/ 879855 h 8100328"/>
              <a:gd name="connsiteX0" fmla="*/ 0 w 8276646"/>
              <a:gd name="connsiteY0" fmla="*/ 143720 h 7364193"/>
              <a:gd name="connsiteX1" fmla="*/ 5576323 w 8276646"/>
              <a:gd name="connsiteY1" fmla="*/ 0 h 7364193"/>
              <a:gd name="connsiteX2" fmla="*/ 8276646 w 8276646"/>
              <a:gd name="connsiteY2" fmla="*/ 7351697 h 7364193"/>
              <a:gd name="connsiteX3" fmla="*/ 3478593 w 8276646"/>
              <a:gd name="connsiteY3" fmla="*/ 7364193 h 7364193"/>
              <a:gd name="connsiteX4" fmla="*/ 0 w 8276646"/>
              <a:gd name="connsiteY4" fmla="*/ 143720 h 7364193"/>
              <a:gd name="connsiteX0" fmla="*/ 0 w 8276646"/>
              <a:gd name="connsiteY0" fmla="*/ 24992 h 7245465"/>
              <a:gd name="connsiteX1" fmla="*/ 5576323 w 8276646"/>
              <a:gd name="connsiteY1" fmla="*/ 0 h 7245465"/>
              <a:gd name="connsiteX2" fmla="*/ 8276646 w 8276646"/>
              <a:gd name="connsiteY2" fmla="*/ 7232969 h 7245465"/>
              <a:gd name="connsiteX3" fmla="*/ 3478593 w 8276646"/>
              <a:gd name="connsiteY3" fmla="*/ 7245465 h 7245465"/>
              <a:gd name="connsiteX4" fmla="*/ 0 w 8276646"/>
              <a:gd name="connsiteY4" fmla="*/ 24992 h 7245465"/>
              <a:gd name="connsiteX0" fmla="*/ 68114 w 8344760"/>
              <a:gd name="connsiteY0" fmla="*/ 24992 h 7316701"/>
              <a:gd name="connsiteX1" fmla="*/ 5644437 w 8344760"/>
              <a:gd name="connsiteY1" fmla="*/ 0 h 7316701"/>
              <a:gd name="connsiteX2" fmla="*/ 8344760 w 8344760"/>
              <a:gd name="connsiteY2" fmla="*/ 7232969 h 7316701"/>
              <a:gd name="connsiteX3" fmla="*/ 0 w 8344760"/>
              <a:gd name="connsiteY3" fmla="*/ 7316701 h 7316701"/>
              <a:gd name="connsiteX4" fmla="*/ 68114 w 8344760"/>
              <a:gd name="connsiteY4" fmla="*/ 24992 h 7316701"/>
              <a:gd name="connsiteX0" fmla="*/ 0 w 8384122"/>
              <a:gd name="connsiteY0" fmla="*/ 24993 h 7316701"/>
              <a:gd name="connsiteX1" fmla="*/ 5683799 w 8384122"/>
              <a:gd name="connsiteY1" fmla="*/ 0 h 7316701"/>
              <a:gd name="connsiteX2" fmla="*/ 8384122 w 8384122"/>
              <a:gd name="connsiteY2" fmla="*/ 7232969 h 7316701"/>
              <a:gd name="connsiteX3" fmla="*/ 39362 w 8384122"/>
              <a:gd name="connsiteY3" fmla="*/ 7316701 h 7316701"/>
              <a:gd name="connsiteX4" fmla="*/ 0 w 8384122"/>
              <a:gd name="connsiteY4" fmla="*/ 24993 h 7316701"/>
              <a:gd name="connsiteX0" fmla="*/ 0 w 7940912"/>
              <a:gd name="connsiteY0" fmla="*/ 24993 h 7316701"/>
              <a:gd name="connsiteX1" fmla="*/ 5683799 w 7940912"/>
              <a:gd name="connsiteY1" fmla="*/ 0 h 7316701"/>
              <a:gd name="connsiteX2" fmla="*/ 7940912 w 7940912"/>
              <a:gd name="connsiteY2" fmla="*/ 6057657 h 7316701"/>
              <a:gd name="connsiteX3" fmla="*/ 39362 w 7940912"/>
              <a:gd name="connsiteY3" fmla="*/ 7316701 h 7316701"/>
              <a:gd name="connsiteX4" fmla="*/ 0 w 7940912"/>
              <a:gd name="connsiteY4" fmla="*/ 24993 h 7316701"/>
              <a:gd name="connsiteX0" fmla="*/ 0 w 7940912"/>
              <a:gd name="connsiteY0" fmla="*/ 24993 h 6164434"/>
              <a:gd name="connsiteX1" fmla="*/ 5683799 w 7940912"/>
              <a:gd name="connsiteY1" fmla="*/ 0 h 6164434"/>
              <a:gd name="connsiteX2" fmla="*/ 7940912 w 7940912"/>
              <a:gd name="connsiteY2" fmla="*/ 6057657 h 6164434"/>
              <a:gd name="connsiteX3" fmla="*/ 65432 w 7940912"/>
              <a:gd name="connsiteY3" fmla="*/ 6164434 h 6164434"/>
              <a:gd name="connsiteX4" fmla="*/ 0 w 7940912"/>
              <a:gd name="connsiteY4" fmla="*/ 24993 h 6164434"/>
              <a:gd name="connsiteX0" fmla="*/ 0 w 7940912"/>
              <a:gd name="connsiteY0" fmla="*/ 24993 h 6072253"/>
              <a:gd name="connsiteX1" fmla="*/ 5683799 w 7940912"/>
              <a:gd name="connsiteY1" fmla="*/ 0 h 6072253"/>
              <a:gd name="connsiteX2" fmla="*/ 7940912 w 7940912"/>
              <a:gd name="connsiteY2" fmla="*/ 6057657 h 6072253"/>
              <a:gd name="connsiteX3" fmla="*/ 65432 w 7940912"/>
              <a:gd name="connsiteY3" fmla="*/ 6072253 h 6072253"/>
              <a:gd name="connsiteX4" fmla="*/ 0 w 7940912"/>
              <a:gd name="connsiteY4" fmla="*/ 24993 h 6072253"/>
              <a:gd name="connsiteX0" fmla="*/ 18657 w 7959569"/>
              <a:gd name="connsiteY0" fmla="*/ 24993 h 6072254"/>
              <a:gd name="connsiteX1" fmla="*/ 5702456 w 7959569"/>
              <a:gd name="connsiteY1" fmla="*/ 0 h 6072254"/>
              <a:gd name="connsiteX2" fmla="*/ 7959569 w 7959569"/>
              <a:gd name="connsiteY2" fmla="*/ 6057657 h 6072254"/>
              <a:gd name="connsiteX3" fmla="*/ 0 w 7959569"/>
              <a:gd name="connsiteY3" fmla="*/ 6072254 h 6072254"/>
              <a:gd name="connsiteX4" fmla="*/ 18657 w 7959569"/>
              <a:gd name="connsiteY4" fmla="*/ 24993 h 6072254"/>
              <a:gd name="connsiteX0" fmla="*/ 4110981 w 12051893"/>
              <a:gd name="connsiteY0" fmla="*/ 24993 h 6057657"/>
              <a:gd name="connsiteX1" fmla="*/ 9794780 w 12051893"/>
              <a:gd name="connsiteY1" fmla="*/ 0 h 6057657"/>
              <a:gd name="connsiteX2" fmla="*/ 12051893 w 12051893"/>
              <a:gd name="connsiteY2" fmla="*/ 6057657 h 6057657"/>
              <a:gd name="connsiteX3" fmla="*/ 0 w 12051893"/>
              <a:gd name="connsiteY3" fmla="*/ 6035091 h 6057657"/>
              <a:gd name="connsiteX4" fmla="*/ 4110981 w 12051893"/>
              <a:gd name="connsiteY4" fmla="*/ 24993 h 6057657"/>
              <a:gd name="connsiteX0" fmla="*/ 4110981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110981 w 12051893"/>
              <a:gd name="connsiteY4" fmla="*/ 24993 h 6084642"/>
              <a:gd name="connsiteX0" fmla="*/ 0 w 12061266"/>
              <a:gd name="connsiteY0" fmla="*/ 0 h 6146363"/>
              <a:gd name="connsiteX1" fmla="*/ 9804153 w 12061266"/>
              <a:gd name="connsiteY1" fmla="*/ 61721 h 6146363"/>
              <a:gd name="connsiteX2" fmla="*/ 12061266 w 12061266"/>
              <a:gd name="connsiteY2" fmla="*/ 6119378 h 6146363"/>
              <a:gd name="connsiteX3" fmla="*/ 9373 w 12061266"/>
              <a:gd name="connsiteY3" fmla="*/ 6146363 h 6146363"/>
              <a:gd name="connsiteX4" fmla="*/ 0 w 12061266"/>
              <a:gd name="connsiteY4" fmla="*/ 0 h 6146363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729 h 6134704"/>
              <a:gd name="connsiteX1" fmla="*/ 9794780 w 12051893"/>
              <a:gd name="connsiteY1" fmla="*/ 50062 h 6134704"/>
              <a:gd name="connsiteX2" fmla="*/ 12051893 w 12051893"/>
              <a:gd name="connsiteY2" fmla="*/ 6107719 h 6134704"/>
              <a:gd name="connsiteX3" fmla="*/ 0 w 12051893"/>
              <a:gd name="connsiteY3" fmla="*/ 6134704 h 6134704"/>
              <a:gd name="connsiteX4" fmla="*/ 4642 w 12051893"/>
              <a:gd name="connsiteY4" fmla="*/ 729 h 6134704"/>
              <a:gd name="connsiteX0" fmla="*/ 103 w 12061369"/>
              <a:gd name="connsiteY0" fmla="*/ 37381 h 6084642"/>
              <a:gd name="connsiteX1" fmla="*/ 9804256 w 12061369"/>
              <a:gd name="connsiteY1" fmla="*/ 0 h 6084642"/>
              <a:gd name="connsiteX2" fmla="*/ 12061369 w 12061369"/>
              <a:gd name="connsiteY2" fmla="*/ 6057657 h 6084642"/>
              <a:gd name="connsiteX3" fmla="*/ 9476 w 12061369"/>
              <a:gd name="connsiteY3" fmla="*/ 6084642 h 6084642"/>
              <a:gd name="connsiteX4" fmla="*/ 103 w 12061369"/>
              <a:gd name="connsiteY4" fmla="*/ 37381 h 6084642"/>
              <a:gd name="connsiteX0" fmla="*/ 111 w 12061377"/>
              <a:gd name="connsiteY0" fmla="*/ 1271798 h 7319059"/>
              <a:gd name="connsiteX1" fmla="*/ 9307216 w 12061377"/>
              <a:gd name="connsiteY1" fmla="*/ 0 h 7319059"/>
              <a:gd name="connsiteX2" fmla="*/ 12061377 w 12061377"/>
              <a:gd name="connsiteY2" fmla="*/ 7292074 h 7319059"/>
              <a:gd name="connsiteX3" fmla="*/ 9484 w 12061377"/>
              <a:gd name="connsiteY3" fmla="*/ 7319059 h 7319059"/>
              <a:gd name="connsiteX4" fmla="*/ 111 w 12061377"/>
              <a:gd name="connsiteY4" fmla="*/ 1271798 h 7319059"/>
              <a:gd name="connsiteX0" fmla="*/ 111 w 12085046"/>
              <a:gd name="connsiteY0" fmla="*/ 16458 h 7319059"/>
              <a:gd name="connsiteX1" fmla="*/ 9330885 w 12085046"/>
              <a:gd name="connsiteY1" fmla="*/ 0 h 7319059"/>
              <a:gd name="connsiteX2" fmla="*/ 12085046 w 12085046"/>
              <a:gd name="connsiteY2" fmla="*/ 7292074 h 7319059"/>
              <a:gd name="connsiteX3" fmla="*/ 33153 w 12085046"/>
              <a:gd name="connsiteY3" fmla="*/ 7319059 h 7319059"/>
              <a:gd name="connsiteX4" fmla="*/ 111 w 12085046"/>
              <a:gd name="connsiteY4" fmla="*/ 16458 h 731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5046" h="7319059">
                <a:moveTo>
                  <a:pt x="111" y="16458"/>
                </a:moveTo>
                <a:cubicBezTo>
                  <a:pt x="-29989" y="8127"/>
                  <a:pt x="6067506" y="8331"/>
                  <a:pt x="9330885" y="0"/>
                </a:cubicBezTo>
                <a:lnTo>
                  <a:pt x="12085046" y="7292074"/>
                </a:lnTo>
                <a:lnTo>
                  <a:pt x="33153" y="7319059"/>
                </a:lnTo>
                <a:cubicBezTo>
                  <a:pt x="33153" y="5337859"/>
                  <a:pt x="111" y="1997658"/>
                  <a:pt x="111" y="16458"/>
                </a:cubicBez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0" name="Rectangle 2"/>
          <p:cNvSpPr/>
          <p:nvPr userDrawn="1"/>
        </p:nvSpPr>
        <p:spPr>
          <a:xfrm>
            <a:off x="5644445" y="1081441"/>
            <a:ext cx="3499556" cy="3818154"/>
          </a:xfrm>
          <a:custGeom>
            <a:avLst/>
            <a:gdLst>
              <a:gd name="connsiteX0" fmla="*/ 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0 w 7543800"/>
              <a:gd name="connsiteY4" fmla="*/ 0 h 6515100"/>
              <a:gd name="connsiteX0" fmla="*/ 42291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4229100 w 7543800"/>
              <a:gd name="connsiteY4" fmla="*/ 0 h 6515100"/>
              <a:gd name="connsiteX0" fmla="*/ 12573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257300 w 7543800"/>
              <a:gd name="connsiteY4" fmla="*/ 0 h 6515100"/>
              <a:gd name="connsiteX0" fmla="*/ 10287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028700 w 75438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057400 w 6515100"/>
              <a:gd name="connsiteY3" fmla="*/ 6515100 h 6515100"/>
              <a:gd name="connsiteX4" fmla="*/ 0 w 65151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286000 w 6515100"/>
              <a:gd name="connsiteY3" fmla="*/ 6515100 h 6515100"/>
              <a:gd name="connsiteX4" fmla="*/ 0 w 6515100"/>
              <a:gd name="connsiteY4" fmla="*/ 0 h 6515100"/>
              <a:gd name="connsiteX0" fmla="*/ 0 w 6286500"/>
              <a:gd name="connsiteY0" fmla="*/ 685800 h 6515100"/>
              <a:gd name="connsiteX1" fmla="*/ 6286500 w 6286500"/>
              <a:gd name="connsiteY1" fmla="*/ 0 h 6515100"/>
              <a:gd name="connsiteX2" fmla="*/ 6286500 w 6286500"/>
              <a:gd name="connsiteY2" fmla="*/ 6515100 h 6515100"/>
              <a:gd name="connsiteX3" fmla="*/ 2057400 w 6286500"/>
              <a:gd name="connsiteY3" fmla="*/ 6515100 h 6515100"/>
              <a:gd name="connsiteX4" fmla="*/ 0 w 6286500"/>
              <a:gd name="connsiteY4" fmla="*/ 685800 h 6515100"/>
              <a:gd name="connsiteX0" fmla="*/ 0 w 6286500"/>
              <a:gd name="connsiteY0" fmla="*/ 0 h 5829300"/>
              <a:gd name="connsiteX1" fmla="*/ 6286500 w 6286500"/>
              <a:gd name="connsiteY1" fmla="*/ 0 h 5829300"/>
              <a:gd name="connsiteX2" fmla="*/ 6286500 w 6286500"/>
              <a:gd name="connsiteY2" fmla="*/ 5829300 h 5829300"/>
              <a:gd name="connsiteX3" fmla="*/ 2057400 w 6286500"/>
              <a:gd name="connsiteY3" fmla="*/ 5829300 h 5829300"/>
              <a:gd name="connsiteX4" fmla="*/ 0 w 6286500"/>
              <a:gd name="connsiteY4" fmla="*/ 0 h 5829300"/>
              <a:gd name="connsiteX0" fmla="*/ 0 w 6352540"/>
              <a:gd name="connsiteY0" fmla="*/ 0 h 6042660"/>
              <a:gd name="connsiteX1" fmla="*/ 6352540 w 6352540"/>
              <a:gd name="connsiteY1" fmla="*/ 213360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6355080"/>
              <a:gd name="connsiteY0" fmla="*/ 0 h 6042660"/>
              <a:gd name="connsiteX1" fmla="*/ 6355080 w 6355080"/>
              <a:gd name="connsiteY1" fmla="*/ 0 h 6042660"/>
              <a:gd name="connsiteX2" fmla="*/ 6352540 w 6355080"/>
              <a:gd name="connsiteY2" fmla="*/ 6042660 h 6042660"/>
              <a:gd name="connsiteX3" fmla="*/ 2123440 w 6355080"/>
              <a:gd name="connsiteY3" fmla="*/ 6042660 h 6042660"/>
              <a:gd name="connsiteX4" fmla="*/ 0 w 6355080"/>
              <a:gd name="connsiteY4" fmla="*/ 0 h 6042660"/>
              <a:gd name="connsiteX0" fmla="*/ 0 w 6352540"/>
              <a:gd name="connsiteY0" fmla="*/ 0 h 6042660"/>
              <a:gd name="connsiteX1" fmla="*/ 4580646 w 6352540"/>
              <a:gd name="connsiteY1" fmla="*/ 24937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4603119"/>
              <a:gd name="connsiteY0" fmla="*/ 0 h 6067597"/>
              <a:gd name="connsiteX1" fmla="*/ 4580646 w 4603119"/>
              <a:gd name="connsiteY1" fmla="*/ 24937 h 6067597"/>
              <a:gd name="connsiteX2" fmla="*/ 4603098 w 4603119"/>
              <a:gd name="connsiteY2" fmla="*/ 6067597 h 6067597"/>
              <a:gd name="connsiteX3" fmla="*/ 2123440 w 4603119"/>
              <a:gd name="connsiteY3" fmla="*/ 6042660 h 6067597"/>
              <a:gd name="connsiteX4" fmla="*/ 0 w 4603119"/>
              <a:gd name="connsiteY4" fmla="*/ 0 h 6067597"/>
              <a:gd name="connsiteX0" fmla="*/ 2041257 w 6644376"/>
              <a:gd name="connsiteY0" fmla="*/ 0 h 6123082"/>
              <a:gd name="connsiteX1" fmla="*/ 6621903 w 6644376"/>
              <a:gd name="connsiteY1" fmla="*/ 24937 h 6123082"/>
              <a:gd name="connsiteX2" fmla="*/ 6644355 w 6644376"/>
              <a:gd name="connsiteY2" fmla="*/ 6067597 h 6123082"/>
              <a:gd name="connsiteX3" fmla="*/ 0 w 6644376"/>
              <a:gd name="connsiteY3" fmla="*/ 6123082 h 6123082"/>
              <a:gd name="connsiteX4" fmla="*/ 2041257 w 6644376"/>
              <a:gd name="connsiteY4" fmla="*/ 0 h 6123082"/>
              <a:gd name="connsiteX0" fmla="*/ 2041257 w 6621905"/>
              <a:gd name="connsiteY0" fmla="*/ 0 h 6123082"/>
              <a:gd name="connsiteX1" fmla="*/ 6621903 w 6621905"/>
              <a:gd name="connsiteY1" fmla="*/ 24937 h 6123082"/>
              <a:gd name="connsiteX2" fmla="*/ 5569592 w 6621905"/>
              <a:gd name="connsiteY2" fmla="*/ 6040787 h 6123082"/>
              <a:gd name="connsiteX3" fmla="*/ 0 w 6621905"/>
              <a:gd name="connsiteY3" fmla="*/ 6123082 h 6123082"/>
              <a:gd name="connsiteX4" fmla="*/ 2041257 w 6621905"/>
              <a:gd name="connsiteY4" fmla="*/ 0 h 6123082"/>
              <a:gd name="connsiteX0" fmla="*/ 2041257 w 5600881"/>
              <a:gd name="connsiteY0" fmla="*/ 1871 h 6124953"/>
              <a:gd name="connsiteX1" fmla="*/ 5600881 w 5600881"/>
              <a:gd name="connsiteY1" fmla="*/ 0 h 6124953"/>
              <a:gd name="connsiteX2" fmla="*/ 5569592 w 5600881"/>
              <a:gd name="connsiteY2" fmla="*/ 6042658 h 6124953"/>
              <a:gd name="connsiteX3" fmla="*/ 0 w 5600881"/>
              <a:gd name="connsiteY3" fmla="*/ 6124953 h 6124953"/>
              <a:gd name="connsiteX4" fmla="*/ 2041257 w 5600881"/>
              <a:gd name="connsiteY4" fmla="*/ 1871 h 6124953"/>
              <a:gd name="connsiteX0" fmla="*/ 2041257 w 5639679"/>
              <a:gd name="connsiteY0" fmla="*/ 1871 h 6124953"/>
              <a:gd name="connsiteX1" fmla="*/ 5600881 w 5639679"/>
              <a:gd name="connsiteY1" fmla="*/ 0 h 6124953"/>
              <a:gd name="connsiteX2" fmla="*/ 5639666 w 5639679"/>
              <a:gd name="connsiteY2" fmla="*/ 6056643 h 6124953"/>
              <a:gd name="connsiteX3" fmla="*/ 0 w 5639679"/>
              <a:gd name="connsiteY3" fmla="*/ 6124953 h 6124953"/>
              <a:gd name="connsiteX4" fmla="*/ 2041257 w 5639679"/>
              <a:gd name="connsiteY4" fmla="*/ 1871 h 6124953"/>
              <a:gd name="connsiteX0" fmla="*/ 2041257 w 5625671"/>
              <a:gd name="connsiteY0" fmla="*/ 1871 h 6124953"/>
              <a:gd name="connsiteX1" fmla="*/ 5600881 w 5625671"/>
              <a:gd name="connsiteY1" fmla="*/ 0 h 6124953"/>
              <a:gd name="connsiteX2" fmla="*/ 5625652 w 5625671"/>
              <a:gd name="connsiteY2" fmla="*/ 6112582 h 6124953"/>
              <a:gd name="connsiteX3" fmla="*/ 0 w 5625671"/>
              <a:gd name="connsiteY3" fmla="*/ 6124953 h 6124953"/>
              <a:gd name="connsiteX4" fmla="*/ 2041257 w 5625671"/>
              <a:gd name="connsiteY4" fmla="*/ 1871 h 612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5671" h="6124953">
                <a:moveTo>
                  <a:pt x="2041257" y="1871"/>
                </a:moveTo>
                <a:lnTo>
                  <a:pt x="5600881" y="0"/>
                </a:lnTo>
                <a:cubicBezTo>
                  <a:pt x="5600034" y="2014220"/>
                  <a:pt x="5626499" y="4098362"/>
                  <a:pt x="5625652" y="6112582"/>
                </a:cubicBezTo>
                <a:lnTo>
                  <a:pt x="0" y="6124953"/>
                </a:lnTo>
                <a:lnTo>
                  <a:pt x="2041257" y="1871"/>
                </a:lnTo>
                <a:close/>
              </a:path>
            </a:pathLst>
          </a:custGeom>
          <a:blipFill rotWithShape="1">
            <a:blip r:embed="rId2"/>
            <a:srcRect/>
            <a:stretch>
              <a:fillRect l="-15095" r="-2464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5"/>
          <p:cNvSpPr/>
          <p:nvPr userDrawn="1"/>
        </p:nvSpPr>
        <p:spPr>
          <a:xfrm flipH="1">
            <a:off x="5545364" y="440161"/>
            <a:ext cx="1612858" cy="4703339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289300"/>
              <a:gd name="connsiteY0" fmla="*/ 0 h 6497320"/>
              <a:gd name="connsiteX1" fmla="*/ 1028700 w 3289300"/>
              <a:gd name="connsiteY1" fmla="*/ 0 h 6497320"/>
              <a:gd name="connsiteX2" fmla="*/ 3289300 w 3289300"/>
              <a:gd name="connsiteY2" fmla="*/ 6497320 h 6497320"/>
              <a:gd name="connsiteX3" fmla="*/ 0 w 3289300"/>
              <a:gd name="connsiteY3" fmla="*/ 5943600 h 6497320"/>
              <a:gd name="connsiteX4" fmla="*/ 0 w 3289300"/>
              <a:gd name="connsiteY4" fmla="*/ 0 h 6497320"/>
              <a:gd name="connsiteX0" fmla="*/ 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0 w 3314700"/>
              <a:gd name="connsiteY4" fmla="*/ 0 h 6515100"/>
              <a:gd name="connsiteX0" fmla="*/ 99822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998220 w 3314700"/>
              <a:gd name="connsiteY4" fmla="*/ 0 h 6515100"/>
              <a:gd name="connsiteX0" fmla="*/ 0 w 2316480"/>
              <a:gd name="connsiteY0" fmla="*/ 0 h 6515100"/>
              <a:gd name="connsiteX1" fmla="*/ 30480 w 2316480"/>
              <a:gd name="connsiteY1" fmla="*/ 0 h 6515100"/>
              <a:gd name="connsiteX2" fmla="*/ 2316480 w 2316480"/>
              <a:gd name="connsiteY2" fmla="*/ 6515100 h 6515100"/>
              <a:gd name="connsiteX3" fmla="*/ 1402080 w 2316480"/>
              <a:gd name="connsiteY3" fmla="*/ 6515100 h 6515100"/>
              <a:gd name="connsiteX4" fmla="*/ 0 w 2316480"/>
              <a:gd name="connsiteY4" fmla="*/ 0 h 6515100"/>
              <a:gd name="connsiteX0" fmla="*/ 0 w 2316480"/>
              <a:gd name="connsiteY0" fmla="*/ 0 h 6517640"/>
              <a:gd name="connsiteX1" fmla="*/ 30480 w 2316480"/>
              <a:gd name="connsiteY1" fmla="*/ 0 h 6517640"/>
              <a:gd name="connsiteX2" fmla="*/ 2316480 w 2316480"/>
              <a:gd name="connsiteY2" fmla="*/ 6515100 h 6517640"/>
              <a:gd name="connsiteX3" fmla="*/ 2296160 w 2316480"/>
              <a:gd name="connsiteY3" fmla="*/ 6517640 h 6517640"/>
              <a:gd name="connsiteX4" fmla="*/ 0 w 2316480"/>
              <a:gd name="connsiteY4" fmla="*/ 0 h 651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6517640">
                <a:moveTo>
                  <a:pt x="0" y="0"/>
                </a:moveTo>
                <a:lnTo>
                  <a:pt x="30480" y="0"/>
                </a:lnTo>
                <a:lnTo>
                  <a:pt x="2316480" y="6515100"/>
                </a:lnTo>
                <a:lnTo>
                  <a:pt x="2296160" y="65176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 </a:t>
            </a:r>
          </a:p>
        </p:txBody>
      </p:sp>
      <p:sp>
        <p:nvSpPr>
          <p:cNvPr id="12" name="Rectangle 6"/>
          <p:cNvSpPr/>
          <p:nvPr userDrawn="1"/>
        </p:nvSpPr>
        <p:spPr>
          <a:xfrm flipV="1">
            <a:off x="6949208" y="962149"/>
            <a:ext cx="2217999" cy="147513"/>
          </a:xfrm>
          <a:custGeom>
            <a:avLst/>
            <a:gdLst>
              <a:gd name="connsiteX0" fmla="*/ 0 w 6286500"/>
              <a:gd name="connsiteY0" fmla="*/ 0 h 114300"/>
              <a:gd name="connsiteX1" fmla="*/ 6286500 w 6286500"/>
              <a:gd name="connsiteY1" fmla="*/ 0 h 114300"/>
              <a:gd name="connsiteX2" fmla="*/ 6286500 w 6286500"/>
              <a:gd name="connsiteY2" fmla="*/ 114300 h 114300"/>
              <a:gd name="connsiteX3" fmla="*/ 0 w 6286500"/>
              <a:gd name="connsiteY3" fmla="*/ 114300 h 114300"/>
              <a:gd name="connsiteX4" fmla="*/ 0 w 6286500"/>
              <a:gd name="connsiteY4" fmla="*/ 0 h 114300"/>
              <a:gd name="connsiteX0" fmla="*/ 0 w 6332220"/>
              <a:gd name="connsiteY0" fmla="*/ 0 h 119380"/>
              <a:gd name="connsiteX1" fmla="*/ 6332220 w 6332220"/>
              <a:gd name="connsiteY1" fmla="*/ 5080 h 119380"/>
              <a:gd name="connsiteX2" fmla="*/ 6332220 w 6332220"/>
              <a:gd name="connsiteY2" fmla="*/ 119380 h 119380"/>
              <a:gd name="connsiteX3" fmla="*/ 45720 w 6332220"/>
              <a:gd name="connsiteY3" fmla="*/ 119380 h 119380"/>
              <a:gd name="connsiteX4" fmla="*/ 0 w 6332220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100629 w 6387129"/>
              <a:gd name="connsiteY3" fmla="*/ 119380 h 119380"/>
              <a:gd name="connsiteX4" fmla="*/ 0 w 6387129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45720 w 6387129"/>
              <a:gd name="connsiteY3" fmla="*/ 119380 h 119380"/>
              <a:gd name="connsiteX4" fmla="*/ 0 w 6387129"/>
              <a:gd name="connsiteY4" fmla="*/ 0 h 119380"/>
              <a:gd name="connsiteX0" fmla="*/ 0 w 6568409"/>
              <a:gd name="connsiteY0" fmla="*/ 0 h 119380"/>
              <a:gd name="connsiteX1" fmla="*/ 6568409 w 6568409"/>
              <a:gd name="connsiteY1" fmla="*/ 5080 h 119380"/>
              <a:gd name="connsiteX2" fmla="*/ 6568409 w 6568409"/>
              <a:gd name="connsiteY2" fmla="*/ 119380 h 119380"/>
              <a:gd name="connsiteX3" fmla="*/ 227000 w 6568409"/>
              <a:gd name="connsiteY3" fmla="*/ 119380 h 119380"/>
              <a:gd name="connsiteX4" fmla="*/ 0 w 6568409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287424 w 6628833"/>
              <a:gd name="connsiteY3" fmla="*/ 119380 h 119380"/>
              <a:gd name="connsiteX4" fmla="*/ 0 w 6628833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347846 w 6628833"/>
              <a:gd name="connsiteY3" fmla="*/ 119380 h 119380"/>
              <a:gd name="connsiteX4" fmla="*/ 0 w 6628833"/>
              <a:gd name="connsiteY4" fmla="*/ 0 h 119380"/>
              <a:gd name="connsiteX0" fmla="*/ 0 w 6477769"/>
              <a:gd name="connsiteY0" fmla="*/ 0 h 119380"/>
              <a:gd name="connsiteX1" fmla="*/ 6477769 w 6477769"/>
              <a:gd name="connsiteY1" fmla="*/ 5080 h 119380"/>
              <a:gd name="connsiteX2" fmla="*/ 6477769 w 6477769"/>
              <a:gd name="connsiteY2" fmla="*/ 119380 h 119380"/>
              <a:gd name="connsiteX3" fmla="*/ 196782 w 6477769"/>
              <a:gd name="connsiteY3" fmla="*/ 119380 h 119380"/>
              <a:gd name="connsiteX4" fmla="*/ 0 w 6477769"/>
              <a:gd name="connsiteY4" fmla="*/ 0 h 119380"/>
              <a:gd name="connsiteX0" fmla="*/ 0 w 6414869"/>
              <a:gd name="connsiteY0" fmla="*/ 0 h 119380"/>
              <a:gd name="connsiteX1" fmla="*/ 6414869 w 6414869"/>
              <a:gd name="connsiteY1" fmla="*/ 5080 h 119380"/>
              <a:gd name="connsiteX2" fmla="*/ 6414869 w 6414869"/>
              <a:gd name="connsiteY2" fmla="*/ 119380 h 119380"/>
              <a:gd name="connsiteX3" fmla="*/ 133882 w 6414869"/>
              <a:gd name="connsiteY3" fmla="*/ 119380 h 119380"/>
              <a:gd name="connsiteX4" fmla="*/ 0 w 6414869"/>
              <a:gd name="connsiteY4" fmla="*/ 0 h 119380"/>
              <a:gd name="connsiteX0" fmla="*/ 0 w 6414869"/>
              <a:gd name="connsiteY0" fmla="*/ 0 h 127670"/>
              <a:gd name="connsiteX1" fmla="*/ 6414869 w 6414869"/>
              <a:gd name="connsiteY1" fmla="*/ 5080 h 127670"/>
              <a:gd name="connsiteX2" fmla="*/ 6257619 w 6414869"/>
              <a:gd name="connsiteY2" fmla="*/ 127670 h 127670"/>
              <a:gd name="connsiteX3" fmla="*/ 133882 w 6414869"/>
              <a:gd name="connsiteY3" fmla="*/ 119380 h 127670"/>
              <a:gd name="connsiteX4" fmla="*/ 0 w 6414869"/>
              <a:gd name="connsiteY4" fmla="*/ 0 h 127670"/>
              <a:gd name="connsiteX0" fmla="*/ 0 w 6289069"/>
              <a:gd name="connsiteY0" fmla="*/ 0 h 127670"/>
              <a:gd name="connsiteX1" fmla="*/ 6289069 w 6289069"/>
              <a:gd name="connsiteY1" fmla="*/ 13369 h 127670"/>
              <a:gd name="connsiteX2" fmla="*/ 6257619 w 6289069"/>
              <a:gd name="connsiteY2" fmla="*/ 127670 h 127670"/>
              <a:gd name="connsiteX3" fmla="*/ 133882 w 6289069"/>
              <a:gd name="connsiteY3" fmla="*/ 119380 h 127670"/>
              <a:gd name="connsiteX4" fmla="*/ 0 w 6289069"/>
              <a:gd name="connsiteY4" fmla="*/ 0 h 127670"/>
              <a:gd name="connsiteX0" fmla="*/ 0 w 6289069"/>
              <a:gd name="connsiteY0" fmla="*/ 19793 h 147463"/>
              <a:gd name="connsiteX1" fmla="*/ 6289069 w 6289069"/>
              <a:gd name="connsiteY1" fmla="*/ 0 h 147463"/>
              <a:gd name="connsiteX2" fmla="*/ 6257619 w 6289069"/>
              <a:gd name="connsiteY2" fmla="*/ 147463 h 147463"/>
              <a:gd name="connsiteX3" fmla="*/ 133882 w 6289069"/>
              <a:gd name="connsiteY3" fmla="*/ 139173 h 147463"/>
              <a:gd name="connsiteX4" fmla="*/ 0 w 6289069"/>
              <a:gd name="connsiteY4" fmla="*/ 19793 h 147463"/>
              <a:gd name="connsiteX0" fmla="*/ 0 w 6257619"/>
              <a:gd name="connsiteY0" fmla="*/ 0 h 127670"/>
              <a:gd name="connsiteX1" fmla="*/ 6257619 w 6257619"/>
              <a:gd name="connsiteY1" fmla="*/ 21659 h 127670"/>
              <a:gd name="connsiteX2" fmla="*/ 6257619 w 6257619"/>
              <a:gd name="connsiteY2" fmla="*/ 127670 h 127670"/>
              <a:gd name="connsiteX3" fmla="*/ 133882 w 6257619"/>
              <a:gd name="connsiteY3" fmla="*/ 119380 h 127670"/>
              <a:gd name="connsiteX4" fmla="*/ 0 w 6257619"/>
              <a:gd name="connsiteY4" fmla="*/ 0 h 127670"/>
              <a:gd name="connsiteX0" fmla="*/ 0 w 6257619"/>
              <a:gd name="connsiteY0" fmla="*/ 11502 h 139172"/>
              <a:gd name="connsiteX1" fmla="*/ 6257619 w 6257619"/>
              <a:gd name="connsiteY1" fmla="*/ 0 h 139172"/>
              <a:gd name="connsiteX2" fmla="*/ 6257619 w 6257619"/>
              <a:gd name="connsiteY2" fmla="*/ 139172 h 139172"/>
              <a:gd name="connsiteX3" fmla="*/ 133882 w 6257619"/>
              <a:gd name="connsiteY3" fmla="*/ 130882 h 139172"/>
              <a:gd name="connsiteX4" fmla="*/ 0 w 6257619"/>
              <a:gd name="connsiteY4" fmla="*/ 11502 h 139172"/>
              <a:gd name="connsiteX0" fmla="*/ 0 w 8614208"/>
              <a:gd name="connsiteY0" fmla="*/ 11502 h 153893"/>
              <a:gd name="connsiteX1" fmla="*/ 6257619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  <a:gd name="connsiteX0" fmla="*/ 0 w 8614208"/>
              <a:gd name="connsiteY0" fmla="*/ 11502 h 153893"/>
              <a:gd name="connsiteX1" fmla="*/ 8559404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4208" h="153893">
                <a:moveTo>
                  <a:pt x="0" y="11502"/>
                </a:moveTo>
                <a:lnTo>
                  <a:pt x="8559404" y="0"/>
                </a:lnTo>
                <a:lnTo>
                  <a:pt x="8614208" y="153893"/>
                </a:lnTo>
                <a:lnTo>
                  <a:pt x="133882" y="130882"/>
                </a:lnTo>
                <a:lnTo>
                  <a:pt x="0" y="11502"/>
                </a:lnTo>
                <a:close/>
              </a:path>
            </a:pathLst>
          </a:custGeom>
          <a:solidFill>
            <a:srgbClr val="E79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7"/>
          <p:cNvSpPr/>
          <p:nvPr userDrawn="1"/>
        </p:nvSpPr>
        <p:spPr>
          <a:xfrm flipV="1">
            <a:off x="5723150" y="4278512"/>
            <a:ext cx="3418590" cy="428166"/>
          </a:xfrm>
          <a:custGeom>
            <a:avLst/>
            <a:gdLst>
              <a:gd name="connsiteX0" fmla="*/ 0 w 4343400"/>
              <a:gd name="connsiteY0" fmla="*/ 0 h 342900"/>
              <a:gd name="connsiteX1" fmla="*/ 4343400 w 4343400"/>
              <a:gd name="connsiteY1" fmla="*/ 0 h 342900"/>
              <a:gd name="connsiteX2" fmla="*/ 4343400 w 4343400"/>
              <a:gd name="connsiteY2" fmla="*/ 342900 h 342900"/>
              <a:gd name="connsiteX3" fmla="*/ 0 w 4343400"/>
              <a:gd name="connsiteY3" fmla="*/ 342900 h 342900"/>
              <a:gd name="connsiteX4" fmla="*/ 0 w 4343400"/>
              <a:gd name="connsiteY4" fmla="*/ 0 h 342900"/>
              <a:gd name="connsiteX0" fmla="*/ 0 w 4457700"/>
              <a:gd name="connsiteY0" fmla="*/ 0 h 342900"/>
              <a:gd name="connsiteX1" fmla="*/ 4457700 w 4457700"/>
              <a:gd name="connsiteY1" fmla="*/ 0 h 342900"/>
              <a:gd name="connsiteX2" fmla="*/ 4457700 w 4457700"/>
              <a:gd name="connsiteY2" fmla="*/ 342900 h 342900"/>
              <a:gd name="connsiteX3" fmla="*/ 114300 w 4457700"/>
              <a:gd name="connsiteY3" fmla="*/ 342900 h 342900"/>
              <a:gd name="connsiteX4" fmla="*/ 0 w 4457700"/>
              <a:gd name="connsiteY4" fmla="*/ 0 h 342900"/>
              <a:gd name="connsiteX0" fmla="*/ 0 w 4467860"/>
              <a:gd name="connsiteY0" fmla="*/ 0 h 345440"/>
              <a:gd name="connsiteX1" fmla="*/ 4467860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4467860"/>
              <a:gd name="connsiteY0" fmla="*/ 0 h 345440"/>
              <a:gd name="connsiteX1" fmla="*/ 2676578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2687774"/>
              <a:gd name="connsiteY0" fmla="*/ 0 h 356718"/>
              <a:gd name="connsiteX1" fmla="*/ 2676578 w 2687774"/>
              <a:gd name="connsiteY1" fmla="*/ 2540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687774"/>
              <a:gd name="connsiteY0" fmla="*/ 0 h 356718"/>
              <a:gd name="connsiteX1" fmla="*/ 2131474 w 2687774"/>
              <a:gd name="connsiteY1" fmla="*/ 2541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142670"/>
              <a:gd name="connsiteY0" fmla="*/ 0 h 366859"/>
              <a:gd name="connsiteX1" fmla="*/ 2131474 w 2142670"/>
              <a:gd name="connsiteY1" fmla="*/ 2541 h 366859"/>
              <a:gd name="connsiteX2" fmla="*/ 2142670 w 2142670"/>
              <a:gd name="connsiteY2" fmla="*/ 366859 h 366859"/>
              <a:gd name="connsiteX3" fmla="*/ 124460 w 2142670"/>
              <a:gd name="connsiteY3" fmla="*/ 345440 h 366859"/>
              <a:gd name="connsiteX4" fmla="*/ 0 w 2142670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142670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329368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49716"/>
              <a:gd name="connsiteX1" fmla="*/ 2342262 w 2342262"/>
              <a:gd name="connsiteY1" fmla="*/ 2541 h 349716"/>
              <a:gd name="connsiteX2" fmla="*/ 2335391 w 2342262"/>
              <a:gd name="connsiteY2" fmla="*/ 349716 h 349716"/>
              <a:gd name="connsiteX3" fmla="*/ 124460 w 2342262"/>
              <a:gd name="connsiteY3" fmla="*/ 345440 h 349716"/>
              <a:gd name="connsiteX4" fmla="*/ 0 w 2342262"/>
              <a:gd name="connsiteY4" fmla="*/ 0 h 349716"/>
              <a:gd name="connsiteX0" fmla="*/ 0 w 3258830"/>
              <a:gd name="connsiteY0" fmla="*/ 0 h 349716"/>
              <a:gd name="connsiteX1" fmla="*/ 3258830 w 3258830"/>
              <a:gd name="connsiteY1" fmla="*/ 28121 h 349716"/>
              <a:gd name="connsiteX2" fmla="*/ 2335391 w 3258830"/>
              <a:gd name="connsiteY2" fmla="*/ 349716 h 349716"/>
              <a:gd name="connsiteX3" fmla="*/ 124460 w 3258830"/>
              <a:gd name="connsiteY3" fmla="*/ 345440 h 349716"/>
              <a:gd name="connsiteX4" fmla="*/ 0 w 3258830"/>
              <a:gd name="connsiteY4" fmla="*/ 0 h 349716"/>
              <a:gd name="connsiteX0" fmla="*/ 0 w 3265438"/>
              <a:gd name="connsiteY0" fmla="*/ 0 h 388086"/>
              <a:gd name="connsiteX1" fmla="*/ 3258830 w 3265438"/>
              <a:gd name="connsiteY1" fmla="*/ 28121 h 388086"/>
              <a:gd name="connsiteX2" fmla="*/ 3265438 w 3265438"/>
              <a:gd name="connsiteY2" fmla="*/ 388086 h 388086"/>
              <a:gd name="connsiteX3" fmla="*/ 124460 w 3265438"/>
              <a:gd name="connsiteY3" fmla="*/ 345440 h 388086"/>
              <a:gd name="connsiteX4" fmla="*/ 0 w 3265438"/>
              <a:gd name="connsiteY4" fmla="*/ 0 h 38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438" h="388086">
                <a:moveTo>
                  <a:pt x="0" y="0"/>
                </a:moveTo>
                <a:lnTo>
                  <a:pt x="3258830" y="28121"/>
                </a:lnTo>
                <a:lnTo>
                  <a:pt x="3265438" y="388086"/>
                </a:lnTo>
                <a:lnTo>
                  <a:pt x="124460" y="3454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92057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559"/>
            <a:ext cx="8229600" cy="34160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00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6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7/9/24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3"/>
          </p:nvPr>
        </p:nvSpPr>
        <p:spPr>
          <a:xfrm>
            <a:off x="52578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6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93544" y="1613296"/>
            <a:ext cx="4293740" cy="233578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49509D-8060-2C3A-220C-70302D48D51F}"/>
              </a:ext>
            </a:extLst>
          </p:cNvPr>
          <p:cNvSpPr/>
          <p:nvPr/>
        </p:nvSpPr>
        <p:spPr>
          <a:xfrm>
            <a:off x="417613" y="3951724"/>
            <a:ext cx="5038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Sara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Durini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 -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sara.durini@kaust.edu.sa</a:t>
            </a:r>
            <a:endParaRPr lang="en-US" sz="1400" b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Faculty Affairs Specialist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Office of the Provost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King Abdullah University of Science and Technology (KAUST)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283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DCE8195-CD0C-0340-A093-6BADFCB327DD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15A1A2"/>
                </a:solidFill>
              </a:rPr>
              <a:t>Context</a:t>
            </a:r>
            <a:r>
              <a:rPr lang="en-US" sz="1200" dirty="0"/>
              <a:t> </a:t>
            </a:r>
            <a:r>
              <a:rPr lang="en-US" sz="1200" dirty="0">
                <a:sym typeface="Wingdings" pitchFamily="2" charset="2"/>
              </a:rPr>
              <a:t>- </a:t>
            </a:r>
            <a:r>
              <a:rPr lang="en-US" sz="1200" dirty="0">
                <a:solidFill>
                  <a:schemeClr val="accent6"/>
                </a:solidFill>
                <a:sym typeface="Wingdings" pitchFamily="2" charset="2"/>
              </a:rPr>
              <a:t>Thesis</a:t>
            </a:r>
            <a:r>
              <a:rPr lang="en-US" sz="1200" dirty="0">
                <a:sym typeface="Wingdings" pitchFamily="2" charset="2"/>
              </a:rPr>
              <a:t> - </a:t>
            </a:r>
            <a:r>
              <a:rPr lang="en-US" sz="1200" dirty="0">
                <a:solidFill>
                  <a:schemeClr val="accent3"/>
                </a:solidFill>
                <a:sym typeface="Wingdings" pitchFamily="2" charset="2"/>
              </a:rPr>
              <a:t>Results</a:t>
            </a:r>
            <a:r>
              <a:rPr lang="en-US" sz="1200" dirty="0">
                <a:sym typeface="Wingdings" pitchFamily="2" charset="2"/>
              </a:rPr>
              <a:t> - </a:t>
            </a:r>
            <a:r>
              <a:rPr lang="en-US" sz="1200" dirty="0">
                <a:solidFill>
                  <a:schemeClr val="accent2"/>
                </a:solidFill>
                <a:sym typeface="Wingdings" pitchFamily="2" charset="2"/>
              </a:rPr>
              <a:t>Conclusion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A95FEC-82DE-C341-9112-CBF60FC463F6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60600-10BA-FD44-B6C0-E59C46B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311156"/>
            <a:ext cx="5131768" cy="324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B82B642-9006-504F-94A9-0D30CD2CEFC3}"/>
              </a:ext>
            </a:extLst>
          </p:cNvPr>
          <p:cNvSpPr/>
          <p:nvPr/>
        </p:nvSpPr>
        <p:spPr>
          <a:xfrm>
            <a:off x="481648" y="1340607"/>
            <a:ext cx="5058540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99C0A8-725F-3145-A733-89F4E636F8E0}"/>
              </a:ext>
            </a:extLst>
          </p:cNvPr>
          <p:cNvSpPr/>
          <p:nvPr/>
        </p:nvSpPr>
        <p:spPr>
          <a:xfrm>
            <a:off x="481648" y="1508600"/>
            <a:ext cx="366004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3FE22F-5C15-594E-A1E1-AAE535C468E6}"/>
              </a:ext>
            </a:extLst>
          </p:cNvPr>
          <p:cNvSpPr/>
          <p:nvPr/>
        </p:nvSpPr>
        <p:spPr>
          <a:xfrm>
            <a:off x="4156364" y="1508600"/>
            <a:ext cx="1031756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FC78A9-FEB5-1D46-BE10-3060739172C2}"/>
              </a:ext>
            </a:extLst>
          </p:cNvPr>
          <p:cNvSpPr/>
          <p:nvPr/>
        </p:nvSpPr>
        <p:spPr>
          <a:xfrm>
            <a:off x="481648" y="2020870"/>
            <a:ext cx="4882506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48FC0-CD8B-B146-AF1B-7D3B720A7606}"/>
              </a:ext>
            </a:extLst>
          </p:cNvPr>
          <p:cNvSpPr/>
          <p:nvPr/>
        </p:nvSpPr>
        <p:spPr>
          <a:xfrm>
            <a:off x="481648" y="1682756"/>
            <a:ext cx="5004752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A3C184-3350-E347-A2B6-4178952F604D}"/>
              </a:ext>
            </a:extLst>
          </p:cNvPr>
          <p:cNvSpPr/>
          <p:nvPr/>
        </p:nvSpPr>
        <p:spPr>
          <a:xfrm>
            <a:off x="481648" y="1852022"/>
            <a:ext cx="5004752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AA11EA-A6C3-F548-B0E3-98559D476065}"/>
              </a:ext>
            </a:extLst>
          </p:cNvPr>
          <p:cNvSpPr/>
          <p:nvPr/>
        </p:nvSpPr>
        <p:spPr>
          <a:xfrm>
            <a:off x="481648" y="2188800"/>
            <a:ext cx="3131943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A30296-7BF4-B640-9BE8-4F41FDB49D2C}"/>
              </a:ext>
            </a:extLst>
          </p:cNvPr>
          <p:cNvSpPr/>
          <p:nvPr/>
        </p:nvSpPr>
        <p:spPr>
          <a:xfrm>
            <a:off x="1636162" y="3879569"/>
            <a:ext cx="3683983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839EC-509D-B34B-9096-9D391131016A}"/>
              </a:ext>
            </a:extLst>
          </p:cNvPr>
          <p:cNvSpPr/>
          <p:nvPr/>
        </p:nvSpPr>
        <p:spPr>
          <a:xfrm>
            <a:off x="481648" y="4047499"/>
            <a:ext cx="5058540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D6B5CA-A225-E54D-ABDA-4BC9D3B06ACE}"/>
              </a:ext>
            </a:extLst>
          </p:cNvPr>
          <p:cNvSpPr/>
          <p:nvPr/>
        </p:nvSpPr>
        <p:spPr>
          <a:xfrm>
            <a:off x="481648" y="4220319"/>
            <a:ext cx="5058540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8A6394-77F2-BF4F-A173-5E4EDF6DEEE1}"/>
              </a:ext>
            </a:extLst>
          </p:cNvPr>
          <p:cNvSpPr/>
          <p:nvPr/>
        </p:nvSpPr>
        <p:spPr>
          <a:xfrm>
            <a:off x="481648" y="4383121"/>
            <a:ext cx="4882506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7A94C-07F7-444C-A73E-DCCD50AD774A}"/>
              </a:ext>
            </a:extLst>
          </p:cNvPr>
          <p:cNvSpPr/>
          <p:nvPr/>
        </p:nvSpPr>
        <p:spPr>
          <a:xfrm>
            <a:off x="481649" y="2361620"/>
            <a:ext cx="4882506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2FD6F6-3037-3C49-A610-7B2C54447AF3}"/>
              </a:ext>
            </a:extLst>
          </p:cNvPr>
          <p:cNvSpPr/>
          <p:nvPr/>
        </p:nvSpPr>
        <p:spPr>
          <a:xfrm>
            <a:off x="481647" y="2524422"/>
            <a:ext cx="4921625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240500-D97A-A847-B418-4847308F383F}"/>
              </a:ext>
            </a:extLst>
          </p:cNvPr>
          <p:cNvSpPr/>
          <p:nvPr/>
        </p:nvSpPr>
        <p:spPr>
          <a:xfrm>
            <a:off x="481648" y="2693688"/>
            <a:ext cx="4838498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001E05-978E-F24F-ADA4-A1401FCEDCAA}"/>
              </a:ext>
            </a:extLst>
          </p:cNvPr>
          <p:cNvSpPr/>
          <p:nvPr/>
        </p:nvSpPr>
        <p:spPr>
          <a:xfrm>
            <a:off x="481648" y="2861994"/>
            <a:ext cx="4838498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127EA5-D69E-5949-8CBB-99B8FB33271A}"/>
              </a:ext>
            </a:extLst>
          </p:cNvPr>
          <p:cNvSpPr/>
          <p:nvPr/>
        </p:nvSpPr>
        <p:spPr>
          <a:xfrm>
            <a:off x="481647" y="3034966"/>
            <a:ext cx="4540218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4D17DD-B566-AC4B-9F50-E72F721926D2}"/>
              </a:ext>
            </a:extLst>
          </p:cNvPr>
          <p:cNvSpPr/>
          <p:nvPr/>
        </p:nvSpPr>
        <p:spPr>
          <a:xfrm>
            <a:off x="481647" y="3204685"/>
            <a:ext cx="4960744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04B814-1D04-9443-875B-E4960903E472}"/>
              </a:ext>
            </a:extLst>
          </p:cNvPr>
          <p:cNvSpPr/>
          <p:nvPr/>
        </p:nvSpPr>
        <p:spPr>
          <a:xfrm>
            <a:off x="481647" y="3366923"/>
            <a:ext cx="4960744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C57117-B97C-A248-8FF1-30E0714982F9}"/>
              </a:ext>
            </a:extLst>
          </p:cNvPr>
          <p:cNvSpPr/>
          <p:nvPr/>
        </p:nvSpPr>
        <p:spPr>
          <a:xfrm>
            <a:off x="481646" y="3548732"/>
            <a:ext cx="5004751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E5BE7-5452-7C4B-9CA4-F2AF00D50372}"/>
              </a:ext>
            </a:extLst>
          </p:cNvPr>
          <p:cNvSpPr/>
          <p:nvPr/>
        </p:nvSpPr>
        <p:spPr>
          <a:xfrm>
            <a:off x="481646" y="3705831"/>
            <a:ext cx="4882506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F49728-4201-DD43-86DE-BA44D20F2A56}"/>
              </a:ext>
            </a:extLst>
          </p:cNvPr>
          <p:cNvSpPr/>
          <p:nvPr/>
        </p:nvSpPr>
        <p:spPr>
          <a:xfrm>
            <a:off x="481646" y="3878233"/>
            <a:ext cx="1117332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DC4BE8-EE73-9743-A8EF-BC317D2DD1E3}"/>
              </a:ext>
            </a:extLst>
          </p:cNvPr>
          <p:cNvSpPr/>
          <p:nvPr/>
        </p:nvSpPr>
        <p:spPr>
          <a:xfrm>
            <a:off x="3638041" y="2190981"/>
            <a:ext cx="1682104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E00CF5DC-2FF7-AB4F-8A5A-FC8844138649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  <a:defRPr/>
            </a:pPr>
            <a:r>
              <a:rPr lang="en-US" sz="800" dirty="0" err="1"/>
              <a:t>Prusiner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Proc. Natl. Acad. Sci. USA </a:t>
            </a:r>
            <a:r>
              <a:rPr lang="en-US" sz="800" b="1" dirty="0"/>
              <a:t>2015</a:t>
            </a:r>
            <a:r>
              <a:rPr lang="en-US" sz="800" dirty="0"/>
              <a:t>, </a:t>
            </a:r>
            <a:r>
              <a:rPr lang="en-US" sz="800" i="1" dirty="0"/>
              <a:t>112</a:t>
            </a:r>
            <a:r>
              <a:rPr lang="en-US" sz="800" dirty="0"/>
              <a:t>, E5308-E5317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381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60600-10BA-FD44-B6C0-E59C46B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311156"/>
            <a:ext cx="5131768" cy="3240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03620D2-1214-C343-AB84-D8220C4FAC5A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Context </a:t>
            </a:r>
            <a:r>
              <a:rPr lang="en-US" sz="1200" dirty="0">
                <a:sym typeface="Wingdings" pitchFamily="2" charset="2"/>
              </a:rPr>
              <a:t>- Thesis - Results - Conclusion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A0363F-5B0C-C54D-88AB-B8BA893C1675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6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9050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    </a:t>
            </a:r>
            <a:r>
              <a:rPr lang="en-US" sz="1200" dirty="0">
                <a:solidFill>
                  <a:schemeClr val="accent5"/>
                </a:solidFill>
              </a:rPr>
              <a:t>Present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– </a:t>
            </a:r>
            <a:r>
              <a:rPr lang="en-US" sz="1200" dirty="0">
                <a:solidFill>
                  <a:schemeClr val="accent6"/>
                </a:solidFill>
              </a:rPr>
              <a:t>Past</a:t>
            </a:r>
            <a:r>
              <a:rPr lang="en-US" sz="1200" dirty="0"/>
              <a:t>	   </a:t>
            </a:r>
            <a:r>
              <a:rPr lang="en-US" sz="1200" dirty="0">
                <a:solidFill>
                  <a:schemeClr val="accent3"/>
                </a:solidFill>
              </a:rPr>
              <a:t>Active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accent2"/>
                </a:solidFill>
              </a:rPr>
              <a:t>Passive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0E4D3-896C-AB47-A09C-BC17C9592E0E}"/>
              </a:ext>
            </a:extLst>
          </p:cNvPr>
          <p:cNvSpPr/>
          <p:nvPr/>
        </p:nvSpPr>
        <p:spPr>
          <a:xfrm>
            <a:off x="822435" y="1344091"/>
            <a:ext cx="202677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9F85E-565E-6A42-BA13-FBFF2D148D13}"/>
              </a:ext>
            </a:extLst>
          </p:cNvPr>
          <p:cNvSpPr/>
          <p:nvPr/>
        </p:nvSpPr>
        <p:spPr>
          <a:xfrm>
            <a:off x="1696513" y="1344090"/>
            <a:ext cx="325008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2E223-BF48-2E41-B1F1-A4946F1702B5}"/>
              </a:ext>
            </a:extLst>
          </p:cNvPr>
          <p:cNvSpPr/>
          <p:nvPr/>
        </p:nvSpPr>
        <p:spPr>
          <a:xfrm>
            <a:off x="3591601" y="1344089"/>
            <a:ext cx="439140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362A3-749E-CB44-A6A5-6FC82888B9F8}"/>
              </a:ext>
            </a:extLst>
          </p:cNvPr>
          <p:cNvSpPr/>
          <p:nvPr/>
        </p:nvSpPr>
        <p:spPr>
          <a:xfrm>
            <a:off x="771176" y="1507705"/>
            <a:ext cx="393351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56926-20E9-7449-BDD0-B54D81837A28}"/>
              </a:ext>
            </a:extLst>
          </p:cNvPr>
          <p:cNvSpPr/>
          <p:nvPr/>
        </p:nvSpPr>
        <p:spPr>
          <a:xfrm>
            <a:off x="4351551" y="1511804"/>
            <a:ext cx="343462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4DE14-04C1-F54E-B233-1C5BC0156E38}"/>
              </a:ext>
            </a:extLst>
          </p:cNvPr>
          <p:cNvSpPr/>
          <p:nvPr/>
        </p:nvSpPr>
        <p:spPr>
          <a:xfrm>
            <a:off x="2080586" y="1676505"/>
            <a:ext cx="514998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0DCE6-1C6F-B542-957F-377884A47016}"/>
              </a:ext>
            </a:extLst>
          </p:cNvPr>
          <p:cNvSpPr/>
          <p:nvPr/>
        </p:nvSpPr>
        <p:spPr>
          <a:xfrm>
            <a:off x="1152227" y="1845562"/>
            <a:ext cx="13531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EA0E3-33CA-504E-B659-AF57FDF99055}"/>
              </a:ext>
            </a:extLst>
          </p:cNvPr>
          <p:cNvSpPr/>
          <p:nvPr/>
        </p:nvSpPr>
        <p:spPr>
          <a:xfrm>
            <a:off x="5011433" y="2014364"/>
            <a:ext cx="13531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46022-3396-7A4C-8B8A-78D821A6D5A0}"/>
              </a:ext>
            </a:extLst>
          </p:cNvPr>
          <p:cNvSpPr/>
          <p:nvPr/>
        </p:nvSpPr>
        <p:spPr>
          <a:xfrm>
            <a:off x="976051" y="2353591"/>
            <a:ext cx="352497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4DB39-D084-1947-8379-637166417DAB}"/>
              </a:ext>
            </a:extLst>
          </p:cNvPr>
          <p:cNvSpPr/>
          <p:nvPr/>
        </p:nvSpPr>
        <p:spPr>
          <a:xfrm>
            <a:off x="1871318" y="2353591"/>
            <a:ext cx="514998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86CD95-6945-8B43-BA81-D4AAC85F4F8C}"/>
              </a:ext>
            </a:extLst>
          </p:cNvPr>
          <p:cNvSpPr/>
          <p:nvPr/>
        </p:nvSpPr>
        <p:spPr>
          <a:xfrm>
            <a:off x="2249243" y="2867866"/>
            <a:ext cx="284835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BD3F12-B999-824C-86A1-DC1DBE1FDE14}"/>
              </a:ext>
            </a:extLst>
          </p:cNvPr>
          <p:cNvSpPr/>
          <p:nvPr/>
        </p:nvSpPr>
        <p:spPr>
          <a:xfrm>
            <a:off x="4476469" y="2867865"/>
            <a:ext cx="829511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143950-5D05-CD42-A1E9-5B85ADBD3FB7}"/>
              </a:ext>
            </a:extLst>
          </p:cNvPr>
          <p:cNvSpPr/>
          <p:nvPr/>
        </p:nvSpPr>
        <p:spPr>
          <a:xfrm>
            <a:off x="3488262" y="3035580"/>
            <a:ext cx="280051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FB9039-2FDE-6248-8C73-3D8F953A7029}"/>
              </a:ext>
            </a:extLst>
          </p:cNvPr>
          <p:cNvSpPr/>
          <p:nvPr/>
        </p:nvSpPr>
        <p:spPr>
          <a:xfrm>
            <a:off x="4455965" y="3031480"/>
            <a:ext cx="559568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F0C59A-8DAE-1A4E-8386-79963E0AD2F7}"/>
              </a:ext>
            </a:extLst>
          </p:cNvPr>
          <p:cNvSpPr/>
          <p:nvPr/>
        </p:nvSpPr>
        <p:spPr>
          <a:xfrm>
            <a:off x="3681663" y="3199192"/>
            <a:ext cx="623807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6910B2-EDAB-A043-931B-5BE5AFE5C896}"/>
              </a:ext>
            </a:extLst>
          </p:cNvPr>
          <p:cNvSpPr/>
          <p:nvPr/>
        </p:nvSpPr>
        <p:spPr>
          <a:xfrm>
            <a:off x="3488555" y="3373437"/>
            <a:ext cx="959210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BB5E8-A8BA-6C49-B466-28DBE313DF6E}"/>
              </a:ext>
            </a:extLst>
          </p:cNvPr>
          <p:cNvSpPr/>
          <p:nvPr/>
        </p:nvSpPr>
        <p:spPr>
          <a:xfrm>
            <a:off x="4385328" y="3542240"/>
            <a:ext cx="449101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59EF55-F7E3-924E-8B68-A94A868605A9}"/>
              </a:ext>
            </a:extLst>
          </p:cNvPr>
          <p:cNvSpPr/>
          <p:nvPr/>
        </p:nvSpPr>
        <p:spPr>
          <a:xfrm>
            <a:off x="1259713" y="3875060"/>
            <a:ext cx="195948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8FEC25-798E-7F48-B1B5-88E8E12869CC}"/>
              </a:ext>
            </a:extLst>
          </p:cNvPr>
          <p:cNvSpPr/>
          <p:nvPr/>
        </p:nvSpPr>
        <p:spPr>
          <a:xfrm>
            <a:off x="2296251" y="3879378"/>
            <a:ext cx="314422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59668A-6F0F-C44C-B41B-9CE06F33E4A3}"/>
              </a:ext>
            </a:extLst>
          </p:cNvPr>
          <p:cNvSpPr/>
          <p:nvPr/>
        </p:nvSpPr>
        <p:spPr>
          <a:xfrm>
            <a:off x="3104039" y="3875060"/>
            <a:ext cx="525097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D2E075-0ADD-AE4D-A622-CFFFA3A139F6}"/>
              </a:ext>
            </a:extLst>
          </p:cNvPr>
          <p:cNvSpPr/>
          <p:nvPr/>
        </p:nvSpPr>
        <p:spPr>
          <a:xfrm>
            <a:off x="1180927" y="4051109"/>
            <a:ext cx="13121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1D9F0B-C895-D946-A5B5-72E9125472F2}"/>
              </a:ext>
            </a:extLst>
          </p:cNvPr>
          <p:cNvSpPr/>
          <p:nvPr/>
        </p:nvSpPr>
        <p:spPr>
          <a:xfrm>
            <a:off x="4405729" y="4387541"/>
            <a:ext cx="237849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B842EA-4D59-E047-9EC9-ACC341D47C57}"/>
              </a:ext>
            </a:extLst>
          </p:cNvPr>
          <p:cNvSpPr/>
          <p:nvPr/>
        </p:nvSpPr>
        <p:spPr>
          <a:xfrm>
            <a:off x="2621917" y="1845561"/>
            <a:ext cx="732134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83DE7057-019A-094F-9A20-77DF9D8C6B7E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  <a:defRPr/>
            </a:pPr>
            <a:r>
              <a:rPr lang="en-US" sz="800" dirty="0" err="1"/>
              <a:t>Prusiner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Proc. Natl. Acad. Sci. USA </a:t>
            </a:r>
            <a:r>
              <a:rPr lang="en-US" sz="800" b="1" dirty="0"/>
              <a:t>2015</a:t>
            </a:r>
            <a:r>
              <a:rPr lang="en-US" sz="800" dirty="0"/>
              <a:t>, </a:t>
            </a:r>
            <a:r>
              <a:rPr lang="en-US" sz="800" i="1" dirty="0"/>
              <a:t>112</a:t>
            </a:r>
            <a:r>
              <a:rPr lang="en-US" sz="800" dirty="0"/>
              <a:t>, E5308-E5317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069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60600-10BA-FD44-B6C0-E59C46B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311156"/>
            <a:ext cx="5131768" cy="3240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03620D2-1214-C343-AB84-D8220C4FAC5A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Context </a:t>
            </a:r>
            <a:r>
              <a:rPr lang="en-US" sz="1200" dirty="0">
                <a:sym typeface="Wingdings" pitchFamily="2" charset="2"/>
              </a:rPr>
              <a:t>- Thesis - Results - Conclusion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A0363F-5B0C-C54D-88AB-B8BA893C1675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6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9050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    </a:t>
            </a:r>
            <a:r>
              <a:rPr lang="en-US" sz="1200" dirty="0">
                <a:solidFill>
                  <a:schemeClr val="accent5"/>
                </a:solidFill>
              </a:rPr>
              <a:t>Present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– </a:t>
            </a:r>
            <a:r>
              <a:rPr lang="en-US" sz="1200" dirty="0">
                <a:solidFill>
                  <a:schemeClr val="accent6"/>
                </a:solidFill>
              </a:rPr>
              <a:t>Past</a:t>
            </a:r>
            <a:r>
              <a:rPr lang="en-US" sz="1200" dirty="0"/>
              <a:t>	   </a:t>
            </a:r>
            <a:r>
              <a:rPr lang="en-US" sz="1200" dirty="0">
                <a:solidFill>
                  <a:schemeClr val="accent3"/>
                </a:solidFill>
              </a:rPr>
              <a:t>Active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accent2"/>
                </a:solidFill>
              </a:rPr>
              <a:t>Passive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0E4D3-896C-AB47-A09C-BC17C9592E0E}"/>
              </a:ext>
            </a:extLst>
          </p:cNvPr>
          <p:cNvSpPr/>
          <p:nvPr/>
        </p:nvSpPr>
        <p:spPr>
          <a:xfrm>
            <a:off x="822435" y="1344091"/>
            <a:ext cx="202677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9F85E-565E-6A42-BA13-FBFF2D148D13}"/>
              </a:ext>
            </a:extLst>
          </p:cNvPr>
          <p:cNvSpPr/>
          <p:nvPr/>
        </p:nvSpPr>
        <p:spPr>
          <a:xfrm>
            <a:off x="1696513" y="1344090"/>
            <a:ext cx="325008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2E223-BF48-2E41-B1F1-A4946F1702B5}"/>
              </a:ext>
            </a:extLst>
          </p:cNvPr>
          <p:cNvSpPr/>
          <p:nvPr/>
        </p:nvSpPr>
        <p:spPr>
          <a:xfrm>
            <a:off x="3591601" y="1344089"/>
            <a:ext cx="439140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362A3-749E-CB44-A6A5-6FC82888B9F8}"/>
              </a:ext>
            </a:extLst>
          </p:cNvPr>
          <p:cNvSpPr/>
          <p:nvPr/>
        </p:nvSpPr>
        <p:spPr>
          <a:xfrm>
            <a:off x="771176" y="1507705"/>
            <a:ext cx="393351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56926-20E9-7449-BDD0-B54D81837A28}"/>
              </a:ext>
            </a:extLst>
          </p:cNvPr>
          <p:cNvSpPr/>
          <p:nvPr/>
        </p:nvSpPr>
        <p:spPr>
          <a:xfrm>
            <a:off x="4351551" y="1511804"/>
            <a:ext cx="343462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4DE14-04C1-F54E-B233-1C5BC0156E38}"/>
              </a:ext>
            </a:extLst>
          </p:cNvPr>
          <p:cNvSpPr/>
          <p:nvPr/>
        </p:nvSpPr>
        <p:spPr>
          <a:xfrm>
            <a:off x="2080586" y="1676505"/>
            <a:ext cx="514998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0DCE6-1C6F-B542-957F-377884A47016}"/>
              </a:ext>
            </a:extLst>
          </p:cNvPr>
          <p:cNvSpPr/>
          <p:nvPr/>
        </p:nvSpPr>
        <p:spPr>
          <a:xfrm>
            <a:off x="1152227" y="1845562"/>
            <a:ext cx="135315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EA0E3-33CA-504E-B659-AF57FDF99055}"/>
              </a:ext>
            </a:extLst>
          </p:cNvPr>
          <p:cNvSpPr/>
          <p:nvPr/>
        </p:nvSpPr>
        <p:spPr>
          <a:xfrm>
            <a:off x="5011433" y="2014364"/>
            <a:ext cx="13531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846022-3396-7A4C-8B8A-78D821A6D5A0}"/>
              </a:ext>
            </a:extLst>
          </p:cNvPr>
          <p:cNvSpPr/>
          <p:nvPr/>
        </p:nvSpPr>
        <p:spPr>
          <a:xfrm>
            <a:off x="976051" y="2353591"/>
            <a:ext cx="352497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4DB39-D084-1947-8379-637166417DAB}"/>
              </a:ext>
            </a:extLst>
          </p:cNvPr>
          <p:cNvSpPr/>
          <p:nvPr/>
        </p:nvSpPr>
        <p:spPr>
          <a:xfrm>
            <a:off x="1871318" y="2353591"/>
            <a:ext cx="514998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86CD95-6945-8B43-BA81-D4AAC85F4F8C}"/>
              </a:ext>
            </a:extLst>
          </p:cNvPr>
          <p:cNvSpPr/>
          <p:nvPr/>
        </p:nvSpPr>
        <p:spPr>
          <a:xfrm>
            <a:off x="2249243" y="2867866"/>
            <a:ext cx="28483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BD3F12-B999-824C-86A1-DC1DBE1FDE14}"/>
              </a:ext>
            </a:extLst>
          </p:cNvPr>
          <p:cNvSpPr/>
          <p:nvPr/>
        </p:nvSpPr>
        <p:spPr>
          <a:xfrm>
            <a:off x="4476469" y="2867865"/>
            <a:ext cx="829511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143950-5D05-CD42-A1E9-5B85ADBD3FB7}"/>
              </a:ext>
            </a:extLst>
          </p:cNvPr>
          <p:cNvSpPr/>
          <p:nvPr/>
        </p:nvSpPr>
        <p:spPr>
          <a:xfrm>
            <a:off x="3488262" y="3035580"/>
            <a:ext cx="280051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FB9039-2FDE-6248-8C73-3D8F953A7029}"/>
              </a:ext>
            </a:extLst>
          </p:cNvPr>
          <p:cNvSpPr/>
          <p:nvPr/>
        </p:nvSpPr>
        <p:spPr>
          <a:xfrm>
            <a:off x="4455965" y="3031480"/>
            <a:ext cx="559568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F0C59A-8DAE-1A4E-8386-79963E0AD2F7}"/>
              </a:ext>
            </a:extLst>
          </p:cNvPr>
          <p:cNvSpPr/>
          <p:nvPr/>
        </p:nvSpPr>
        <p:spPr>
          <a:xfrm>
            <a:off x="3681663" y="3199192"/>
            <a:ext cx="623807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6910B2-EDAB-A043-931B-5BE5AFE5C896}"/>
              </a:ext>
            </a:extLst>
          </p:cNvPr>
          <p:cNvSpPr/>
          <p:nvPr/>
        </p:nvSpPr>
        <p:spPr>
          <a:xfrm>
            <a:off x="3488555" y="3373437"/>
            <a:ext cx="959210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BB5E8-A8BA-6C49-B466-28DBE313DF6E}"/>
              </a:ext>
            </a:extLst>
          </p:cNvPr>
          <p:cNvSpPr/>
          <p:nvPr/>
        </p:nvSpPr>
        <p:spPr>
          <a:xfrm>
            <a:off x="4385328" y="3542240"/>
            <a:ext cx="449101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59EF55-F7E3-924E-8B68-A94A868605A9}"/>
              </a:ext>
            </a:extLst>
          </p:cNvPr>
          <p:cNvSpPr/>
          <p:nvPr/>
        </p:nvSpPr>
        <p:spPr>
          <a:xfrm>
            <a:off x="1259713" y="3875060"/>
            <a:ext cx="195948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8FEC25-798E-7F48-B1B5-88E8E12869CC}"/>
              </a:ext>
            </a:extLst>
          </p:cNvPr>
          <p:cNvSpPr/>
          <p:nvPr/>
        </p:nvSpPr>
        <p:spPr>
          <a:xfrm>
            <a:off x="2296251" y="3879378"/>
            <a:ext cx="314422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59668A-6F0F-C44C-B41B-9CE06F33E4A3}"/>
              </a:ext>
            </a:extLst>
          </p:cNvPr>
          <p:cNvSpPr/>
          <p:nvPr/>
        </p:nvSpPr>
        <p:spPr>
          <a:xfrm>
            <a:off x="3104039" y="3875060"/>
            <a:ext cx="524729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D2E075-0ADD-AE4D-A622-CFFFA3A139F6}"/>
              </a:ext>
            </a:extLst>
          </p:cNvPr>
          <p:cNvSpPr/>
          <p:nvPr/>
        </p:nvSpPr>
        <p:spPr>
          <a:xfrm>
            <a:off x="1180927" y="4051109"/>
            <a:ext cx="13121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1D9F0B-C895-D946-A5B5-72E9125472F2}"/>
              </a:ext>
            </a:extLst>
          </p:cNvPr>
          <p:cNvSpPr/>
          <p:nvPr/>
        </p:nvSpPr>
        <p:spPr>
          <a:xfrm>
            <a:off x="4405729" y="4387541"/>
            <a:ext cx="237849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A862C0-112E-5440-AE1D-8857C80EBCDF}"/>
              </a:ext>
            </a:extLst>
          </p:cNvPr>
          <p:cNvSpPr/>
          <p:nvPr/>
        </p:nvSpPr>
        <p:spPr>
          <a:xfrm>
            <a:off x="2621917" y="1845561"/>
            <a:ext cx="732134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F920B3CF-AF80-9F44-A3EE-F6F4729B12AD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  <a:defRPr/>
            </a:pPr>
            <a:r>
              <a:rPr lang="en-US" sz="800" dirty="0" err="1"/>
              <a:t>Prusiner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Proc. Natl. Acad. Sci. USA </a:t>
            </a:r>
            <a:r>
              <a:rPr lang="en-US" sz="800" b="1" dirty="0"/>
              <a:t>2015</a:t>
            </a:r>
            <a:r>
              <a:rPr lang="en-US" sz="800" dirty="0"/>
              <a:t>, </a:t>
            </a:r>
            <a:r>
              <a:rPr lang="en-US" sz="800" i="1" dirty="0"/>
              <a:t>112</a:t>
            </a:r>
            <a:r>
              <a:rPr lang="en-US" sz="800" dirty="0"/>
              <a:t>, E5308-E5317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299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Focused Introduction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864A581-B068-AF46-9A6B-7BDB361E88A3}"/>
              </a:ext>
            </a:extLst>
          </p:cNvPr>
          <p:cNvSpPr txBox="1">
            <a:spLocks/>
          </p:cNvSpPr>
          <p:nvPr/>
        </p:nvSpPr>
        <p:spPr>
          <a:xfrm>
            <a:off x="3536054" y="1750701"/>
            <a:ext cx="2071892" cy="16552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Give context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Introduce the characters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Challenge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Thesis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Synopsis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D35DDD-D799-7547-8B44-2762FDC9B6A1}"/>
              </a:ext>
            </a:extLst>
          </p:cNvPr>
          <p:cNvGrpSpPr/>
          <p:nvPr/>
        </p:nvGrpSpPr>
        <p:grpSpPr>
          <a:xfrm>
            <a:off x="1171752" y="1121367"/>
            <a:ext cx="1800001" cy="3638330"/>
            <a:chOff x="457200" y="1176599"/>
            <a:chExt cx="1800001" cy="36383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6B94B05-37C5-2646-AB10-4F851BE130D4}"/>
                </a:ext>
              </a:extLst>
            </p:cNvPr>
            <p:cNvGrpSpPr/>
            <p:nvPr/>
          </p:nvGrpSpPr>
          <p:grpSpPr>
            <a:xfrm>
              <a:off x="637200" y="1176599"/>
              <a:ext cx="1440000" cy="307777"/>
              <a:chOff x="1327714" y="1118171"/>
              <a:chExt cx="1440000" cy="3077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389DD5-2FFA-6B45-A39B-F9E1EA79BD25}"/>
                  </a:ext>
                </a:extLst>
              </p:cNvPr>
              <p:cNvSpPr/>
              <p:nvPr/>
            </p:nvSpPr>
            <p:spPr>
              <a:xfrm>
                <a:off x="1327714" y="1150501"/>
                <a:ext cx="1440000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E07510-16B6-214C-8AF1-52463E6F31DD}"/>
                  </a:ext>
                </a:extLst>
              </p:cNvPr>
              <p:cNvSpPr txBox="1"/>
              <p:nvPr/>
            </p:nvSpPr>
            <p:spPr>
              <a:xfrm>
                <a:off x="1650875" y="1118171"/>
                <a:ext cx="793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Abstract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E5069C-D5AA-CB46-A7EA-2C94A34F7523}"/>
                </a:ext>
              </a:extLst>
            </p:cNvPr>
            <p:cNvGrpSpPr/>
            <p:nvPr/>
          </p:nvGrpSpPr>
          <p:grpSpPr>
            <a:xfrm>
              <a:off x="457201" y="1844892"/>
              <a:ext cx="1800000" cy="504000"/>
              <a:chOff x="1147715" y="1769608"/>
              <a:chExt cx="1800000" cy="504000"/>
            </a:xfrm>
          </p:grpSpPr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B3D8577B-D951-CC45-BD32-ADDDD1F14B66}"/>
                  </a:ext>
                </a:extLst>
              </p:cNvPr>
              <p:cNvSpPr/>
              <p:nvPr/>
            </p:nvSpPr>
            <p:spPr>
              <a:xfrm rot="10800000">
                <a:off x="1147715" y="1769608"/>
                <a:ext cx="1800000" cy="504000"/>
              </a:xfrm>
              <a:prstGeom prst="trapezoid">
                <a:avLst>
                  <a:gd name="adj" fmla="val 71611"/>
                </a:avLst>
              </a:prstGeom>
              <a:solidFill>
                <a:srgbClr val="15A1A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45D657-0AD5-1946-BD0B-54D878DCA403}"/>
                  </a:ext>
                </a:extLst>
              </p:cNvPr>
              <p:cNvSpPr txBox="1"/>
              <p:nvPr/>
            </p:nvSpPr>
            <p:spPr>
              <a:xfrm>
                <a:off x="1500801" y="1864605"/>
                <a:ext cx="10938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Introduction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B55582-7AD5-324E-B6C8-4D8CDDDF1513}"/>
                </a:ext>
              </a:extLst>
            </p:cNvPr>
            <p:cNvGrpSpPr/>
            <p:nvPr/>
          </p:nvGrpSpPr>
          <p:grpSpPr>
            <a:xfrm>
              <a:off x="817200" y="3572918"/>
              <a:ext cx="1080000" cy="540000"/>
              <a:chOff x="1507714" y="3547822"/>
              <a:chExt cx="1080000" cy="5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13645B-642F-624B-BA74-C5E7BA37DA9C}"/>
                  </a:ext>
                </a:extLst>
              </p:cNvPr>
              <p:cNvSpPr/>
              <p:nvPr/>
            </p:nvSpPr>
            <p:spPr>
              <a:xfrm>
                <a:off x="1507714" y="3547822"/>
                <a:ext cx="108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9ED47-8416-4C45-9E9B-6C7AA74CE1BA}"/>
                  </a:ext>
                </a:extLst>
              </p:cNvPr>
              <p:cNvSpPr txBox="1"/>
              <p:nvPr/>
            </p:nvSpPr>
            <p:spPr>
              <a:xfrm>
                <a:off x="1529523" y="3560098"/>
                <a:ext cx="103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400" dirty="0"/>
                  <a:t>Results and Discussion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448394-808E-E84C-ACAB-3B272B8E0531}"/>
                </a:ext>
              </a:extLst>
            </p:cNvPr>
            <p:cNvGrpSpPr/>
            <p:nvPr/>
          </p:nvGrpSpPr>
          <p:grpSpPr>
            <a:xfrm>
              <a:off x="771863" y="2690905"/>
              <a:ext cx="1170674" cy="540000"/>
              <a:chOff x="1462377" y="2640715"/>
              <a:chExt cx="1170674" cy="5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2565E0-43A1-DC4F-A65D-E066BB029F47}"/>
                  </a:ext>
                </a:extLst>
              </p:cNvPr>
              <p:cNvSpPr/>
              <p:nvPr/>
            </p:nvSpPr>
            <p:spPr>
              <a:xfrm>
                <a:off x="1507714" y="2640715"/>
                <a:ext cx="108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28996-D2E5-034D-AF37-0A251D5CBCE3}"/>
                  </a:ext>
                </a:extLst>
              </p:cNvPr>
              <p:cNvSpPr txBox="1"/>
              <p:nvPr/>
            </p:nvSpPr>
            <p:spPr>
              <a:xfrm>
                <a:off x="1462377" y="2648640"/>
                <a:ext cx="1170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400" dirty="0"/>
                  <a:t>Experimental Section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4B3D8-AC3A-1A4F-A452-13BA210C624F}"/>
                </a:ext>
              </a:extLst>
            </p:cNvPr>
            <p:cNvGrpSpPr/>
            <p:nvPr/>
          </p:nvGrpSpPr>
          <p:grpSpPr>
            <a:xfrm>
              <a:off x="457200" y="4454929"/>
              <a:ext cx="1800000" cy="360000"/>
              <a:chOff x="1147714" y="4441105"/>
              <a:chExt cx="1800000" cy="360000"/>
            </a:xfrm>
          </p:grpSpPr>
          <p:sp>
            <p:nvSpPr>
              <p:cNvPr id="18" name="Trapezium 17">
                <a:extLst>
                  <a:ext uri="{FF2B5EF4-FFF2-40B4-BE49-F238E27FC236}">
                    <a16:creationId xmlns:a16="http://schemas.microsoft.com/office/drawing/2014/main" id="{5DE9BDFA-7C5D-7941-B6AC-6101B740CCD0}"/>
                  </a:ext>
                </a:extLst>
              </p:cNvPr>
              <p:cNvSpPr/>
              <p:nvPr/>
            </p:nvSpPr>
            <p:spPr>
              <a:xfrm>
                <a:off x="1147714" y="4441105"/>
                <a:ext cx="1800000" cy="360000"/>
              </a:xfrm>
              <a:prstGeom prst="trapezoid">
                <a:avLst>
                  <a:gd name="adj" fmla="val 96392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17C52-B223-1848-9201-CC2F493C49A5}"/>
                  </a:ext>
                </a:extLst>
              </p:cNvPr>
              <p:cNvSpPr txBox="1"/>
              <p:nvPr/>
            </p:nvSpPr>
            <p:spPr>
              <a:xfrm>
                <a:off x="1556234" y="4464102"/>
                <a:ext cx="98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Conclusion</a:t>
                </a:r>
              </a:p>
            </p:txBody>
          </p:sp>
        </p:grpSp>
      </p:grp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DFF7E48-BA69-8340-B170-A024A504BA0B}"/>
              </a:ext>
            </a:extLst>
          </p:cNvPr>
          <p:cNvSpPr txBox="1">
            <a:spLocks/>
          </p:cNvSpPr>
          <p:nvPr/>
        </p:nvSpPr>
        <p:spPr>
          <a:xfrm>
            <a:off x="6172247" y="1750702"/>
            <a:ext cx="2071892" cy="165528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COMMON ISSUES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Element missing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Vaguely written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Too long (not a review!)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Paragraphs not linked</a:t>
            </a:r>
          </a:p>
        </p:txBody>
      </p:sp>
    </p:spTree>
    <p:extLst>
      <p:ext uri="{BB962C8B-B14F-4D97-AF65-F5344CB8AC3E}">
        <p14:creationId xmlns:p14="http://schemas.microsoft.com/office/powerpoint/2010/main" val="349428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Focused Introduction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D35DDD-D799-7547-8B44-2762FDC9B6A1}"/>
              </a:ext>
            </a:extLst>
          </p:cNvPr>
          <p:cNvGrpSpPr/>
          <p:nvPr/>
        </p:nvGrpSpPr>
        <p:grpSpPr>
          <a:xfrm>
            <a:off x="1171752" y="1121367"/>
            <a:ext cx="1800001" cy="3638330"/>
            <a:chOff x="457200" y="1176599"/>
            <a:chExt cx="1800001" cy="36383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6B94B05-37C5-2646-AB10-4F851BE130D4}"/>
                </a:ext>
              </a:extLst>
            </p:cNvPr>
            <p:cNvGrpSpPr/>
            <p:nvPr/>
          </p:nvGrpSpPr>
          <p:grpSpPr>
            <a:xfrm>
              <a:off x="637200" y="1176599"/>
              <a:ext cx="1440000" cy="307777"/>
              <a:chOff x="1327714" y="1118171"/>
              <a:chExt cx="1440000" cy="3077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389DD5-2FFA-6B45-A39B-F9E1EA79BD25}"/>
                  </a:ext>
                </a:extLst>
              </p:cNvPr>
              <p:cNvSpPr/>
              <p:nvPr/>
            </p:nvSpPr>
            <p:spPr>
              <a:xfrm>
                <a:off x="1327714" y="1150501"/>
                <a:ext cx="1440000" cy="252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E07510-16B6-214C-8AF1-52463E6F31DD}"/>
                  </a:ext>
                </a:extLst>
              </p:cNvPr>
              <p:cNvSpPr txBox="1"/>
              <p:nvPr/>
            </p:nvSpPr>
            <p:spPr>
              <a:xfrm>
                <a:off x="1650875" y="1118171"/>
                <a:ext cx="793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Abstract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E5069C-D5AA-CB46-A7EA-2C94A34F7523}"/>
                </a:ext>
              </a:extLst>
            </p:cNvPr>
            <p:cNvGrpSpPr/>
            <p:nvPr/>
          </p:nvGrpSpPr>
          <p:grpSpPr>
            <a:xfrm>
              <a:off x="457201" y="1844892"/>
              <a:ext cx="1800000" cy="504000"/>
              <a:chOff x="1147715" y="1769608"/>
              <a:chExt cx="1800000" cy="504000"/>
            </a:xfrm>
          </p:grpSpPr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B3D8577B-D951-CC45-BD32-ADDDD1F14B66}"/>
                  </a:ext>
                </a:extLst>
              </p:cNvPr>
              <p:cNvSpPr/>
              <p:nvPr/>
            </p:nvSpPr>
            <p:spPr>
              <a:xfrm rot="10800000">
                <a:off x="1147715" y="1769608"/>
                <a:ext cx="1800000" cy="504000"/>
              </a:xfrm>
              <a:prstGeom prst="trapezoid">
                <a:avLst>
                  <a:gd name="adj" fmla="val 71611"/>
                </a:avLst>
              </a:prstGeom>
              <a:solidFill>
                <a:srgbClr val="15A1A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45D657-0AD5-1946-BD0B-54D878DCA403}"/>
                  </a:ext>
                </a:extLst>
              </p:cNvPr>
              <p:cNvSpPr txBox="1"/>
              <p:nvPr/>
            </p:nvSpPr>
            <p:spPr>
              <a:xfrm>
                <a:off x="1500801" y="1864605"/>
                <a:ext cx="10938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Introduction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B55582-7AD5-324E-B6C8-4D8CDDDF1513}"/>
                </a:ext>
              </a:extLst>
            </p:cNvPr>
            <p:cNvGrpSpPr/>
            <p:nvPr/>
          </p:nvGrpSpPr>
          <p:grpSpPr>
            <a:xfrm>
              <a:off x="817200" y="3572918"/>
              <a:ext cx="1080000" cy="540000"/>
              <a:chOff x="1507714" y="3547822"/>
              <a:chExt cx="1080000" cy="5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13645B-642F-624B-BA74-C5E7BA37DA9C}"/>
                  </a:ext>
                </a:extLst>
              </p:cNvPr>
              <p:cNvSpPr/>
              <p:nvPr/>
            </p:nvSpPr>
            <p:spPr>
              <a:xfrm>
                <a:off x="1507714" y="3547822"/>
                <a:ext cx="108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9ED47-8416-4C45-9E9B-6C7AA74CE1BA}"/>
                  </a:ext>
                </a:extLst>
              </p:cNvPr>
              <p:cNvSpPr txBox="1"/>
              <p:nvPr/>
            </p:nvSpPr>
            <p:spPr>
              <a:xfrm>
                <a:off x="1529523" y="3560098"/>
                <a:ext cx="1032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400" dirty="0"/>
                  <a:t>Results and Discussion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448394-808E-E84C-ACAB-3B272B8E0531}"/>
                </a:ext>
              </a:extLst>
            </p:cNvPr>
            <p:cNvGrpSpPr/>
            <p:nvPr/>
          </p:nvGrpSpPr>
          <p:grpSpPr>
            <a:xfrm>
              <a:off x="771863" y="2690905"/>
              <a:ext cx="1170674" cy="540000"/>
              <a:chOff x="1462377" y="2640715"/>
              <a:chExt cx="1170674" cy="5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2565E0-43A1-DC4F-A65D-E066BB029F47}"/>
                  </a:ext>
                </a:extLst>
              </p:cNvPr>
              <p:cNvSpPr/>
              <p:nvPr/>
            </p:nvSpPr>
            <p:spPr>
              <a:xfrm>
                <a:off x="1507714" y="2640715"/>
                <a:ext cx="108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28996-D2E5-034D-AF37-0A251D5CBCE3}"/>
                  </a:ext>
                </a:extLst>
              </p:cNvPr>
              <p:cNvSpPr txBox="1"/>
              <p:nvPr/>
            </p:nvSpPr>
            <p:spPr>
              <a:xfrm>
                <a:off x="1462377" y="2648640"/>
                <a:ext cx="1170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400" dirty="0"/>
                  <a:t>Experimental Section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24B3D8-AC3A-1A4F-A452-13BA210C624F}"/>
                </a:ext>
              </a:extLst>
            </p:cNvPr>
            <p:cNvGrpSpPr/>
            <p:nvPr/>
          </p:nvGrpSpPr>
          <p:grpSpPr>
            <a:xfrm>
              <a:off x="457200" y="4454929"/>
              <a:ext cx="1800000" cy="360000"/>
              <a:chOff x="1147714" y="4441105"/>
              <a:chExt cx="1800000" cy="360000"/>
            </a:xfrm>
          </p:grpSpPr>
          <p:sp>
            <p:nvSpPr>
              <p:cNvPr id="18" name="Trapezium 17">
                <a:extLst>
                  <a:ext uri="{FF2B5EF4-FFF2-40B4-BE49-F238E27FC236}">
                    <a16:creationId xmlns:a16="http://schemas.microsoft.com/office/drawing/2014/main" id="{5DE9BDFA-7C5D-7941-B6AC-6101B740CCD0}"/>
                  </a:ext>
                </a:extLst>
              </p:cNvPr>
              <p:cNvSpPr/>
              <p:nvPr/>
            </p:nvSpPr>
            <p:spPr>
              <a:xfrm>
                <a:off x="1147714" y="4441105"/>
                <a:ext cx="1800000" cy="360000"/>
              </a:xfrm>
              <a:prstGeom prst="trapezoid">
                <a:avLst>
                  <a:gd name="adj" fmla="val 96392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B17C52-B223-1848-9201-CC2F493C49A5}"/>
                  </a:ext>
                </a:extLst>
              </p:cNvPr>
              <p:cNvSpPr txBox="1"/>
              <p:nvPr/>
            </p:nvSpPr>
            <p:spPr>
              <a:xfrm>
                <a:off x="1556234" y="4464102"/>
                <a:ext cx="98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T" sz="1400" dirty="0"/>
                  <a:t>Conclusion</a:t>
                </a:r>
              </a:p>
            </p:txBody>
          </p:sp>
        </p:grpSp>
      </p:grp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7AB5883-B935-2943-83E4-11DF3F97EF3B}"/>
              </a:ext>
            </a:extLst>
          </p:cNvPr>
          <p:cNvSpPr txBox="1">
            <a:spLocks/>
          </p:cNvSpPr>
          <p:nvPr/>
        </p:nvSpPr>
        <p:spPr>
          <a:xfrm>
            <a:off x="5864647" y="1750701"/>
            <a:ext cx="3191195" cy="16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language, simple and consistent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Key words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paragraph, one main idea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FACACACE-91F9-454D-BCD0-72B7A72730D4}"/>
              </a:ext>
            </a:extLst>
          </p:cNvPr>
          <p:cNvSpPr txBox="1">
            <a:spLocks/>
          </p:cNvSpPr>
          <p:nvPr/>
        </p:nvSpPr>
        <p:spPr>
          <a:xfrm>
            <a:off x="3536054" y="1750701"/>
            <a:ext cx="2071892" cy="16552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Give context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Introduce the characters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Challenge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Thesis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Synopsis</a:t>
            </a:r>
          </a:p>
        </p:txBody>
      </p:sp>
    </p:spTree>
    <p:extLst>
      <p:ext uri="{BB962C8B-B14F-4D97-AF65-F5344CB8AC3E}">
        <p14:creationId xmlns:p14="http://schemas.microsoft.com/office/powerpoint/2010/main" val="338209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Focused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EE34-3CC8-C142-99D0-43449411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4" y="910587"/>
            <a:ext cx="5395882" cy="3780000"/>
          </a:xfrm>
          <a:prstGeom prst="rect">
            <a:avLst/>
          </a:prstGeom>
        </p:spPr>
      </p:pic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73622FA-ADA5-6B48-9A7A-ECCC4A545C5F}"/>
              </a:ext>
            </a:extLst>
          </p:cNvPr>
          <p:cNvSpPr txBox="1">
            <a:spLocks/>
          </p:cNvSpPr>
          <p:nvPr/>
        </p:nvSpPr>
        <p:spPr>
          <a:xfrm>
            <a:off x="6614910" y="1744107"/>
            <a:ext cx="2071892" cy="16552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5"/>
                </a:solidFill>
              </a:rPr>
              <a:t>Give context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5"/>
                </a:solidFill>
              </a:rPr>
              <a:t>Introduce the characters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6"/>
                </a:solidFill>
              </a:rPr>
              <a:t>Challenge</a:t>
            </a:r>
            <a:r>
              <a:rPr lang="en-US" sz="1200" dirty="0"/>
              <a:t>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3"/>
                </a:solidFill>
              </a:rPr>
              <a:t>Thesis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2"/>
                </a:solidFill>
              </a:rPr>
              <a:t>Main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A17CAE-7264-DB4C-9A4E-E92206A60AC2}"/>
              </a:ext>
            </a:extLst>
          </p:cNvPr>
          <p:cNvSpPr/>
          <p:nvPr/>
        </p:nvSpPr>
        <p:spPr>
          <a:xfrm>
            <a:off x="517929" y="967631"/>
            <a:ext cx="518683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B7614-66D3-9A49-A791-66B6F84236E7}"/>
              </a:ext>
            </a:extLst>
          </p:cNvPr>
          <p:cNvSpPr/>
          <p:nvPr/>
        </p:nvSpPr>
        <p:spPr>
          <a:xfrm>
            <a:off x="517929" y="1208439"/>
            <a:ext cx="518683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2AACD1-C897-DB41-855D-1C346613C73D}"/>
              </a:ext>
            </a:extLst>
          </p:cNvPr>
          <p:cNvSpPr/>
          <p:nvPr/>
        </p:nvSpPr>
        <p:spPr>
          <a:xfrm>
            <a:off x="517929" y="1421953"/>
            <a:ext cx="523687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6B79B-E319-5E4F-BAC0-9825BDCA810F}"/>
              </a:ext>
            </a:extLst>
          </p:cNvPr>
          <p:cNvSpPr/>
          <p:nvPr/>
        </p:nvSpPr>
        <p:spPr>
          <a:xfrm>
            <a:off x="517929" y="1649264"/>
            <a:ext cx="5273270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BCADC2-7CB9-6040-B80E-D2F908695D62}"/>
              </a:ext>
            </a:extLst>
          </p:cNvPr>
          <p:cNvSpPr/>
          <p:nvPr/>
        </p:nvSpPr>
        <p:spPr>
          <a:xfrm>
            <a:off x="517929" y="1871875"/>
            <a:ext cx="5273270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B40635-F1C3-1543-891B-DD82B6398756}"/>
              </a:ext>
            </a:extLst>
          </p:cNvPr>
          <p:cNvSpPr/>
          <p:nvPr/>
        </p:nvSpPr>
        <p:spPr>
          <a:xfrm>
            <a:off x="517929" y="2099267"/>
            <a:ext cx="52368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5ED1CF-76A0-2B4E-A133-CA17D6ECA601}"/>
              </a:ext>
            </a:extLst>
          </p:cNvPr>
          <p:cNvSpPr/>
          <p:nvPr/>
        </p:nvSpPr>
        <p:spPr>
          <a:xfrm>
            <a:off x="517929" y="2317245"/>
            <a:ext cx="5273270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7E292C-1C33-B74A-8BCD-072183E49C7B}"/>
              </a:ext>
            </a:extLst>
          </p:cNvPr>
          <p:cNvSpPr/>
          <p:nvPr/>
        </p:nvSpPr>
        <p:spPr>
          <a:xfrm>
            <a:off x="517929" y="2544441"/>
            <a:ext cx="533515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AA9859-7A87-D64B-9948-12D3DA96A436}"/>
              </a:ext>
            </a:extLst>
          </p:cNvPr>
          <p:cNvSpPr/>
          <p:nvPr/>
        </p:nvSpPr>
        <p:spPr>
          <a:xfrm>
            <a:off x="517929" y="2757727"/>
            <a:ext cx="265260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1383F-DECF-FF46-908E-35EA246678C3}"/>
              </a:ext>
            </a:extLst>
          </p:cNvPr>
          <p:cNvSpPr/>
          <p:nvPr/>
        </p:nvSpPr>
        <p:spPr>
          <a:xfrm>
            <a:off x="3231262" y="2762615"/>
            <a:ext cx="2559939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CBCE7D-F763-4C40-8BB0-721EB0D6075A}"/>
              </a:ext>
            </a:extLst>
          </p:cNvPr>
          <p:cNvSpPr/>
          <p:nvPr/>
        </p:nvSpPr>
        <p:spPr>
          <a:xfrm>
            <a:off x="517929" y="2975893"/>
            <a:ext cx="5186834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EF150-5DA4-0F4B-B76B-6F7007CB9F72}"/>
              </a:ext>
            </a:extLst>
          </p:cNvPr>
          <p:cNvSpPr/>
          <p:nvPr/>
        </p:nvSpPr>
        <p:spPr>
          <a:xfrm>
            <a:off x="517929" y="3215985"/>
            <a:ext cx="4008578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8D3E97-2501-7246-83A7-51C811B37370}"/>
              </a:ext>
            </a:extLst>
          </p:cNvPr>
          <p:cNvSpPr/>
          <p:nvPr/>
        </p:nvSpPr>
        <p:spPr>
          <a:xfrm>
            <a:off x="509998" y="3631729"/>
            <a:ext cx="5194763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15D1DA-915A-934F-9A9C-F44FB12C8443}"/>
              </a:ext>
            </a:extLst>
          </p:cNvPr>
          <p:cNvSpPr/>
          <p:nvPr/>
        </p:nvSpPr>
        <p:spPr>
          <a:xfrm>
            <a:off x="509999" y="3864194"/>
            <a:ext cx="5335156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064BB-9750-1243-875E-B0D242A19D03}"/>
              </a:ext>
            </a:extLst>
          </p:cNvPr>
          <p:cNvSpPr/>
          <p:nvPr/>
        </p:nvSpPr>
        <p:spPr>
          <a:xfrm>
            <a:off x="509998" y="4072211"/>
            <a:ext cx="5194763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2CD095-1579-1347-8C59-1E2FEEECA562}"/>
              </a:ext>
            </a:extLst>
          </p:cNvPr>
          <p:cNvSpPr/>
          <p:nvPr/>
        </p:nvSpPr>
        <p:spPr>
          <a:xfrm>
            <a:off x="509998" y="4303273"/>
            <a:ext cx="5035542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6A3254-33EB-744C-93CE-E195F4DF28FA}"/>
              </a:ext>
            </a:extLst>
          </p:cNvPr>
          <p:cNvSpPr/>
          <p:nvPr/>
        </p:nvSpPr>
        <p:spPr>
          <a:xfrm>
            <a:off x="517930" y="4526906"/>
            <a:ext cx="5236874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2"/>
              </a:solidFill>
            </a:endParaRP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A4BEB897-CB39-834F-AE25-08FB7E22E60F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Margulies </a:t>
            </a:r>
            <a:r>
              <a:rPr lang="en-US" sz="800" i="1" dirty="0"/>
              <a:t>et al.</a:t>
            </a:r>
            <a:r>
              <a:rPr lang="en-US" sz="800" dirty="0"/>
              <a:t>, Nature </a:t>
            </a:r>
            <a:r>
              <a:rPr lang="en-US" sz="800" b="1" dirty="0"/>
              <a:t>2005</a:t>
            </a:r>
            <a:r>
              <a:rPr lang="en-US" sz="800" dirty="0"/>
              <a:t>, </a:t>
            </a:r>
            <a:r>
              <a:rPr lang="en-US" sz="800" i="1" dirty="0"/>
              <a:t>437</a:t>
            </a:r>
            <a:r>
              <a:rPr lang="en-US" sz="800" dirty="0"/>
              <a:t>, 376-380</a:t>
            </a:r>
          </a:p>
        </p:txBody>
      </p:sp>
    </p:spTree>
    <p:extLst>
      <p:ext uri="{BB962C8B-B14F-4D97-AF65-F5344CB8AC3E}">
        <p14:creationId xmlns:p14="http://schemas.microsoft.com/office/powerpoint/2010/main" val="14929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Focused Introduction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7AB5883-B935-2943-83E4-11DF3F97EF3B}"/>
              </a:ext>
            </a:extLst>
          </p:cNvPr>
          <p:cNvSpPr txBox="1">
            <a:spLocks/>
          </p:cNvSpPr>
          <p:nvPr/>
        </p:nvSpPr>
        <p:spPr>
          <a:xfrm>
            <a:off x="457199" y="902342"/>
            <a:ext cx="4114801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PRESENT YOUR THESIS - EXAMPLES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C1CAA-CA13-7745-9343-B6E3D04D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7305"/>
            <a:ext cx="5399999" cy="46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0B4BEF-07FD-0A41-A542-23EE24A3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039256"/>
            <a:ext cx="5261760" cy="648000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CEBC498E-0119-4D45-A1CA-F6DA10040EF4}"/>
              </a:ext>
            </a:extLst>
          </p:cNvPr>
          <p:cNvSpPr txBox="1">
            <a:spLocks/>
          </p:cNvSpPr>
          <p:nvPr/>
        </p:nvSpPr>
        <p:spPr>
          <a:xfrm>
            <a:off x="5566179" y="2571137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Venn </a:t>
            </a:r>
            <a:r>
              <a:rPr lang="en-US" sz="800" i="1" dirty="0"/>
              <a:t>et al.</a:t>
            </a:r>
            <a:r>
              <a:rPr lang="en-US" sz="800" dirty="0"/>
              <a:t>, Proc. Natl. Acad. Sci. USA </a:t>
            </a:r>
            <a:r>
              <a:rPr lang="en-US" sz="800" b="1" dirty="0"/>
              <a:t>2013</a:t>
            </a:r>
            <a:r>
              <a:rPr lang="en-US" sz="800" dirty="0"/>
              <a:t>, </a:t>
            </a:r>
            <a:r>
              <a:rPr lang="en-US" sz="800" i="1" dirty="0"/>
              <a:t>110</a:t>
            </a:r>
            <a:r>
              <a:rPr lang="en-US" sz="800" dirty="0"/>
              <a:t>, 1634-1639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D9B7B3D3-53CF-874F-9F1C-623AFC927EA6}"/>
              </a:ext>
            </a:extLst>
          </p:cNvPr>
          <p:cNvSpPr txBox="1">
            <a:spLocks/>
          </p:cNvSpPr>
          <p:nvPr/>
        </p:nvSpPr>
        <p:spPr>
          <a:xfrm>
            <a:off x="6505127" y="1661809"/>
            <a:ext cx="2181673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Wagner </a:t>
            </a:r>
            <a:r>
              <a:rPr lang="en-US" sz="800" i="1" dirty="0"/>
              <a:t>et al.</a:t>
            </a:r>
            <a:r>
              <a:rPr lang="en-US" sz="800" dirty="0"/>
              <a:t>, Nature </a:t>
            </a:r>
            <a:r>
              <a:rPr lang="en-US" sz="800" b="1" dirty="0"/>
              <a:t>2004</a:t>
            </a:r>
            <a:r>
              <a:rPr lang="en-US" sz="800" dirty="0"/>
              <a:t>, </a:t>
            </a:r>
            <a:r>
              <a:rPr lang="en-US" sz="800" i="1" dirty="0"/>
              <a:t>427</a:t>
            </a:r>
            <a:r>
              <a:rPr lang="en-US" sz="800" dirty="0"/>
              <a:t>, 352-355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A58623-95C5-E24F-95D5-D967C1EB8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951207"/>
            <a:ext cx="5452275" cy="576000"/>
          </a:xfrm>
          <a:prstGeom prst="rect">
            <a:avLst/>
          </a:prstGeom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0D3E60AD-4380-3948-86C6-F89C7174CE38}"/>
              </a:ext>
            </a:extLst>
          </p:cNvPr>
          <p:cNvSpPr txBox="1">
            <a:spLocks/>
          </p:cNvSpPr>
          <p:nvPr/>
        </p:nvSpPr>
        <p:spPr>
          <a:xfrm>
            <a:off x="5566178" y="3413711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Liu </a:t>
            </a:r>
            <a:r>
              <a:rPr lang="en-US" sz="800" i="1" dirty="0"/>
              <a:t>et al.</a:t>
            </a:r>
            <a:r>
              <a:rPr lang="en-US" sz="800" dirty="0"/>
              <a:t>, Aging Cell </a:t>
            </a:r>
            <a:r>
              <a:rPr lang="en-US" sz="800" b="1" dirty="0"/>
              <a:t>2013</a:t>
            </a:r>
            <a:r>
              <a:rPr lang="en-US" sz="800" dirty="0"/>
              <a:t>, </a:t>
            </a:r>
            <a:r>
              <a:rPr lang="en-US" sz="800" i="1" dirty="0"/>
              <a:t>12</a:t>
            </a:r>
            <a:r>
              <a:rPr lang="en-US" sz="800" dirty="0"/>
              <a:t>, 833-841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65FE25-2A38-3643-82B6-BF0D6C9CF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791158"/>
            <a:ext cx="3819514" cy="864000"/>
          </a:xfrm>
          <a:prstGeom prst="rect">
            <a:avLst/>
          </a:prstGeom>
        </p:spPr>
      </p:pic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06157308-F0CE-E048-8CCB-D45098BBD118}"/>
              </a:ext>
            </a:extLst>
          </p:cNvPr>
          <p:cNvSpPr txBox="1">
            <a:spLocks/>
          </p:cNvSpPr>
          <p:nvPr/>
        </p:nvSpPr>
        <p:spPr>
          <a:xfrm>
            <a:off x="5566178" y="4541662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Onoda </a:t>
            </a:r>
            <a:r>
              <a:rPr lang="en-US" sz="800" i="1" dirty="0"/>
              <a:t>et al.</a:t>
            </a:r>
            <a:r>
              <a:rPr lang="en-US" sz="800" dirty="0"/>
              <a:t>, Phys. Rev. Mater. </a:t>
            </a:r>
            <a:r>
              <a:rPr lang="en-US" sz="800" b="1" dirty="0"/>
              <a:t>2019</a:t>
            </a:r>
            <a:r>
              <a:rPr lang="en-US" sz="800" dirty="0"/>
              <a:t>, </a:t>
            </a:r>
            <a:r>
              <a:rPr lang="en-US" sz="800" i="1" dirty="0"/>
              <a:t>3</a:t>
            </a:r>
            <a:r>
              <a:rPr lang="en-US" sz="800" dirty="0"/>
              <a:t>, 104002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76682A-63BD-3B4B-AEE9-CAB6CB6DBF2E}"/>
              </a:ext>
            </a:extLst>
          </p:cNvPr>
          <p:cNvSpPr/>
          <p:nvPr/>
        </p:nvSpPr>
        <p:spPr>
          <a:xfrm>
            <a:off x="4322513" y="1348284"/>
            <a:ext cx="934183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9434D-519F-704E-8866-77AD52C82A76}"/>
              </a:ext>
            </a:extLst>
          </p:cNvPr>
          <p:cNvSpPr/>
          <p:nvPr/>
        </p:nvSpPr>
        <p:spPr>
          <a:xfrm>
            <a:off x="499261" y="2091953"/>
            <a:ext cx="1987730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79DBB1-7DA4-8B48-9FCB-648AF3A834E6}"/>
              </a:ext>
            </a:extLst>
          </p:cNvPr>
          <p:cNvSpPr/>
          <p:nvPr/>
        </p:nvSpPr>
        <p:spPr>
          <a:xfrm>
            <a:off x="499261" y="3162956"/>
            <a:ext cx="344461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152605-5D53-8F43-9123-C55993E7F705}"/>
              </a:ext>
            </a:extLst>
          </p:cNvPr>
          <p:cNvSpPr/>
          <p:nvPr/>
        </p:nvSpPr>
        <p:spPr>
          <a:xfrm>
            <a:off x="5361248" y="2971086"/>
            <a:ext cx="495950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9BA94B-0C56-7242-AED3-1F4376F478A3}"/>
              </a:ext>
            </a:extLst>
          </p:cNvPr>
          <p:cNvSpPr/>
          <p:nvPr/>
        </p:nvSpPr>
        <p:spPr>
          <a:xfrm>
            <a:off x="3640719" y="3971434"/>
            <a:ext cx="635994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B1546-5F73-B345-A323-3EA83D3A2D93}"/>
              </a:ext>
            </a:extLst>
          </p:cNvPr>
          <p:cNvSpPr/>
          <p:nvPr/>
        </p:nvSpPr>
        <p:spPr>
          <a:xfrm>
            <a:off x="2456501" y="3822077"/>
            <a:ext cx="1439637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DC1867-7E45-E948-BD97-BB56620D0EA7}"/>
              </a:ext>
            </a:extLst>
          </p:cNvPr>
          <p:cNvSpPr/>
          <p:nvPr/>
        </p:nvSpPr>
        <p:spPr>
          <a:xfrm>
            <a:off x="2679244" y="2506980"/>
            <a:ext cx="1557034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842A1B37-3D02-2741-9528-CFAECAF25C41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6802770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Adapted from: Lina </a:t>
            </a:r>
            <a:r>
              <a:rPr lang="en-US" sz="800" dirty="0" err="1"/>
              <a:t>Mynar</a:t>
            </a:r>
            <a:r>
              <a:rPr lang="en-US" sz="800" dirty="0"/>
              <a:t>, Composition Course Fall </a:t>
            </a:r>
            <a:r>
              <a:rPr lang="en-US" sz="800" b="1" dirty="0"/>
              <a:t>2019: </a:t>
            </a:r>
            <a:r>
              <a:rPr lang="en-US" sz="800" dirty="0"/>
              <a:t>Writing research Articles Effectively for Publication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372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Focused Introduction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F7AB5883-B935-2943-83E4-11DF3F97EF3B}"/>
              </a:ext>
            </a:extLst>
          </p:cNvPr>
          <p:cNvSpPr txBox="1">
            <a:spLocks/>
          </p:cNvSpPr>
          <p:nvPr/>
        </p:nvSpPr>
        <p:spPr>
          <a:xfrm>
            <a:off x="457199" y="902342"/>
            <a:ext cx="4114801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PRESENT YOUR THESIS - EXAMPLES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C1CAA-CA13-7745-9343-B6E3D04D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7305"/>
            <a:ext cx="5399999" cy="46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0B4BEF-07FD-0A41-A542-23EE24A3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039256"/>
            <a:ext cx="5261760" cy="648000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CEBC498E-0119-4D45-A1CA-F6DA10040EF4}"/>
              </a:ext>
            </a:extLst>
          </p:cNvPr>
          <p:cNvSpPr txBox="1">
            <a:spLocks/>
          </p:cNvSpPr>
          <p:nvPr/>
        </p:nvSpPr>
        <p:spPr>
          <a:xfrm>
            <a:off x="5566179" y="2571137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Venn </a:t>
            </a:r>
            <a:r>
              <a:rPr lang="en-US" sz="800" i="1" dirty="0"/>
              <a:t>et al.</a:t>
            </a:r>
            <a:r>
              <a:rPr lang="en-US" sz="800" dirty="0"/>
              <a:t>, Proc. Natl. Acad. Sci. USA </a:t>
            </a:r>
            <a:r>
              <a:rPr lang="en-US" sz="800" b="1" dirty="0"/>
              <a:t>2013</a:t>
            </a:r>
            <a:r>
              <a:rPr lang="en-US" sz="800" dirty="0"/>
              <a:t>, </a:t>
            </a:r>
            <a:r>
              <a:rPr lang="en-US" sz="800" i="1" dirty="0"/>
              <a:t>110</a:t>
            </a:r>
            <a:r>
              <a:rPr lang="en-US" sz="800" dirty="0"/>
              <a:t>, 1634-1639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D9B7B3D3-53CF-874F-9F1C-623AFC927EA6}"/>
              </a:ext>
            </a:extLst>
          </p:cNvPr>
          <p:cNvSpPr txBox="1">
            <a:spLocks/>
          </p:cNvSpPr>
          <p:nvPr/>
        </p:nvSpPr>
        <p:spPr>
          <a:xfrm>
            <a:off x="6505127" y="1661809"/>
            <a:ext cx="2181673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Wagner </a:t>
            </a:r>
            <a:r>
              <a:rPr lang="en-US" sz="800" i="1" dirty="0"/>
              <a:t>et al.</a:t>
            </a:r>
            <a:r>
              <a:rPr lang="en-US" sz="800" dirty="0"/>
              <a:t>, Nature </a:t>
            </a:r>
            <a:r>
              <a:rPr lang="en-US" sz="800" b="1" dirty="0"/>
              <a:t>2004</a:t>
            </a:r>
            <a:r>
              <a:rPr lang="en-US" sz="800" dirty="0"/>
              <a:t>, </a:t>
            </a:r>
            <a:r>
              <a:rPr lang="en-US" sz="800" i="1" dirty="0"/>
              <a:t>427</a:t>
            </a:r>
            <a:r>
              <a:rPr lang="en-US" sz="800" dirty="0"/>
              <a:t>, 352-355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A58623-95C5-E24F-95D5-D967C1EB8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951207"/>
            <a:ext cx="5452275" cy="576000"/>
          </a:xfrm>
          <a:prstGeom prst="rect">
            <a:avLst/>
          </a:prstGeom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0D3E60AD-4380-3948-86C6-F89C7174CE38}"/>
              </a:ext>
            </a:extLst>
          </p:cNvPr>
          <p:cNvSpPr txBox="1">
            <a:spLocks/>
          </p:cNvSpPr>
          <p:nvPr/>
        </p:nvSpPr>
        <p:spPr>
          <a:xfrm>
            <a:off x="5566178" y="3413711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Liu </a:t>
            </a:r>
            <a:r>
              <a:rPr lang="en-US" sz="800" i="1" dirty="0"/>
              <a:t>et al.</a:t>
            </a:r>
            <a:r>
              <a:rPr lang="en-US" sz="800" dirty="0"/>
              <a:t>, Aging Cell </a:t>
            </a:r>
            <a:r>
              <a:rPr lang="en-US" sz="800" b="1" dirty="0"/>
              <a:t>2013</a:t>
            </a:r>
            <a:r>
              <a:rPr lang="en-US" sz="800" dirty="0"/>
              <a:t>, </a:t>
            </a:r>
            <a:r>
              <a:rPr lang="en-US" sz="800" i="1" dirty="0"/>
              <a:t>12</a:t>
            </a:r>
            <a:r>
              <a:rPr lang="en-US" sz="800" dirty="0"/>
              <a:t>, 833-841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65FE25-2A38-3643-82B6-BF0D6C9CF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791158"/>
            <a:ext cx="3819514" cy="864000"/>
          </a:xfrm>
          <a:prstGeom prst="rect">
            <a:avLst/>
          </a:prstGeom>
        </p:spPr>
      </p:pic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06157308-F0CE-E048-8CCB-D45098BBD118}"/>
              </a:ext>
            </a:extLst>
          </p:cNvPr>
          <p:cNvSpPr txBox="1">
            <a:spLocks/>
          </p:cNvSpPr>
          <p:nvPr/>
        </p:nvSpPr>
        <p:spPr>
          <a:xfrm>
            <a:off x="5566178" y="4541662"/>
            <a:ext cx="312062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Onoda </a:t>
            </a:r>
            <a:r>
              <a:rPr lang="en-US" sz="800" i="1" dirty="0"/>
              <a:t>et al.</a:t>
            </a:r>
            <a:r>
              <a:rPr lang="en-US" sz="800" dirty="0"/>
              <a:t>, Phys. Rev. Mater. </a:t>
            </a:r>
            <a:r>
              <a:rPr lang="en-US" sz="800" b="1" dirty="0"/>
              <a:t>2019</a:t>
            </a:r>
            <a:r>
              <a:rPr lang="en-US" sz="800" dirty="0"/>
              <a:t>, </a:t>
            </a:r>
            <a:r>
              <a:rPr lang="en-US" sz="800" i="1" dirty="0"/>
              <a:t>3</a:t>
            </a:r>
            <a:r>
              <a:rPr lang="en-US" sz="800" dirty="0"/>
              <a:t>, 104002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76682A-63BD-3B4B-AEE9-CAB6CB6DBF2E}"/>
              </a:ext>
            </a:extLst>
          </p:cNvPr>
          <p:cNvSpPr/>
          <p:nvPr/>
        </p:nvSpPr>
        <p:spPr>
          <a:xfrm>
            <a:off x="4558746" y="1348284"/>
            <a:ext cx="150192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9434D-519F-704E-8866-77AD52C82A76}"/>
              </a:ext>
            </a:extLst>
          </p:cNvPr>
          <p:cNvSpPr/>
          <p:nvPr/>
        </p:nvSpPr>
        <p:spPr>
          <a:xfrm>
            <a:off x="1669222" y="2091953"/>
            <a:ext cx="17227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EF641-7622-D645-9D39-A4C914A3A710}"/>
              </a:ext>
            </a:extLst>
          </p:cNvPr>
          <p:cNvSpPr/>
          <p:nvPr/>
        </p:nvSpPr>
        <p:spPr>
          <a:xfrm>
            <a:off x="3575245" y="2509935"/>
            <a:ext cx="17227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4E2D40-706C-A548-9417-64760B6ACF47}"/>
              </a:ext>
            </a:extLst>
          </p:cNvPr>
          <p:cNvSpPr/>
          <p:nvPr/>
        </p:nvSpPr>
        <p:spPr>
          <a:xfrm>
            <a:off x="5672313" y="2969484"/>
            <a:ext cx="17227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136437-E6BE-5D49-B0FA-B112627D2CAE}"/>
              </a:ext>
            </a:extLst>
          </p:cNvPr>
          <p:cNvSpPr/>
          <p:nvPr/>
        </p:nvSpPr>
        <p:spPr>
          <a:xfrm>
            <a:off x="3301381" y="3824955"/>
            <a:ext cx="17227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7E6FC551-127A-9C43-8A5B-A4F288026DA1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6802770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Adapted from: Lina </a:t>
            </a:r>
            <a:r>
              <a:rPr lang="en-US" sz="800" dirty="0" err="1"/>
              <a:t>Mynar</a:t>
            </a:r>
            <a:r>
              <a:rPr lang="en-US" sz="800" dirty="0"/>
              <a:t>, Composition Course Fall </a:t>
            </a:r>
            <a:r>
              <a:rPr lang="en-US" sz="800" b="1" dirty="0"/>
              <a:t>2019: </a:t>
            </a:r>
            <a:r>
              <a:rPr lang="en-US" sz="800" dirty="0"/>
              <a:t>Writing research Articles Effectively for Publication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430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Detailed Experimental Section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15E6366E-F66E-C547-BF5E-AA7CB1E80E5A}"/>
              </a:ext>
            </a:extLst>
          </p:cNvPr>
          <p:cNvSpPr txBox="1">
            <a:spLocks/>
          </p:cNvSpPr>
          <p:nvPr/>
        </p:nvSpPr>
        <p:spPr>
          <a:xfrm>
            <a:off x="457198" y="1394897"/>
            <a:ext cx="4114801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1) Draw a house – 1 minute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7782CA7-2DA9-0F45-8063-086D556DE997}"/>
              </a:ext>
            </a:extLst>
          </p:cNvPr>
          <p:cNvSpPr txBox="1">
            <a:spLocks/>
          </p:cNvSpPr>
          <p:nvPr/>
        </p:nvSpPr>
        <p:spPr>
          <a:xfrm>
            <a:off x="457198" y="1690894"/>
            <a:ext cx="4389122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2) Write the instruction to replicate your drawing – 4 minutes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7981D564-B8A0-064D-8A7C-AD003CF94CFF}"/>
              </a:ext>
            </a:extLst>
          </p:cNvPr>
          <p:cNvSpPr txBox="1">
            <a:spLocks/>
          </p:cNvSpPr>
          <p:nvPr/>
        </p:nvSpPr>
        <p:spPr>
          <a:xfrm>
            <a:off x="457198" y="1986891"/>
            <a:ext cx="4389122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3) Replicate someone else’s drawing – 4 minutes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FD18227-4F82-DB4A-AADD-BEAAA7C6D523}"/>
              </a:ext>
            </a:extLst>
          </p:cNvPr>
          <p:cNvSpPr txBox="1">
            <a:spLocks/>
          </p:cNvSpPr>
          <p:nvPr/>
        </p:nvSpPr>
        <p:spPr>
          <a:xfrm>
            <a:off x="457198" y="2282888"/>
            <a:ext cx="4389122" cy="3004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4) Compare the drawings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176F687-BA4C-0543-845A-9D653E94F4CF}"/>
              </a:ext>
            </a:extLst>
          </p:cNvPr>
          <p:cNvSpPr txBox="1">
            <a:spLocks/>
          </p:cNvSpPr>
          <p:nvPr/>
        </p:nvSpPr>
        <p:spPr>
          <a:xfrm>
            <a:off x="2351319" y="3051388"/>
            <a:ext cx="4990001" cy="3850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800" dirty="0"/>
              <a:t>Giving instructions is not an easy task!</a:t>
            </a:r>
          </a:p>
        </p:txBody>
      </p:sp>
    </p:spTree>
    <p:extLst>
      <p:ext uri="{BB962C8B-B14F-4D97-AF65-F5344CB8AC3E}">
        <p14:creationId xmlns:p14="http://schemas.microsoft.com/office/powerpoint/2010/main" val="37203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A142A3B-3799-D148-BD04-609A47A7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Experimental Section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4D174E-F691-1F4B-B510-1A99E86A4C07}"/>
              </a:ext>
            </a:extLst>
          </p:cNvPr>
          <p:cNvSpPr txBox="1">
            <a:spLocks/>
          </p:cNvSpPr>
          <p:nvPr/>
        </p:nvSpPr>
        <p:spPr>
          <a:xfrm>
            <a:off x="471895" y="3676103"/>
            <a:ext cx="3161996" cy="955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Keep it simple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Verb: Simple Past Passive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8FF286A-A759-B141-861C-43D744067D31}"/>
              </a:ext>
            </a:extLst>
          </p:cNvPr>
          <p:cNvSpPr txBox="1">
            <a:spLocks/>
          </p:cNvSpPr>
          <p:nvPr/>
        </p:nvSpPr>
        <p:spPr>
          <a:xfrm>
            <a:off x="471953" y="1724740"/>
            <a:ext cx="3629842" cy="24292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General overview about methods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Indicate the source of instruments and purchased materials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Indicate where problems can occur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Indicate if extra care is needed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Describe all procedures in detail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DDFA5F8-2962-A949-8732-9BBFF06A5A01}"/>
              </a:ext>
            </a:extLst>
          </p:cNvPr>
          <p:cNvSpPr txBox="1">
            <a:spLocks/>
          </p:cNvSpPr>
          <p:nvPr/>
        </p:nvSpPr>
        <p:spPr>
          <a:xfrm>
            <a:off x="5209747" y="4888526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Durini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New J. Chem. </a:t>
            </a:r>
            <a:r>
              <a:rPr lang="en-US" sz="800" b="1" dirty="0"/>
              <a:t>2017</a:t>
            </a:r>
            <a:r>
              <a:rPr lang="en-US" sz="800" dirty="0"/>
              <a:t>, </a:t>
            </a:r>
            <a:r>
              <a:rPr lang="en-US" sz="800" i="1" dirty="0"/>
              <a:t>41</a:t>
            </a:r>
            <a:r>
              <a:rPr lang="en-US" sz="800" dirty="0"/>
              <a:t>, 3006-3014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944165-58D4-D943-938A-5FBB5D37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91" y="1983960"/>
            <a:ext cx="2412000" cy="2485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3789A-3A64-2544-B1CD-86980442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84" y="2202235"/>
            <a:ext cx="2412000" cy="1732059"/>
          </a:xfrm>
          <a:prstGeom prst="rect">
            <a:avLst/>
          </a:prstGeom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2DEE910-2249-C946-B445-270F34AFD112}"/>
              </a:ext>
            </a:extLst>
          </p:cNvPr>
          <p:cNvSpPr txBox="1">
            <a:spLocks/>
          </p:cNvSpPr>
          <p:nvPr/>
        </p:nvSpPr>
        <p:spPr>
          <a:xfrm>
            <a:off x="471895" y="1042529"/>
            <a:ext cx="8200209" cy="6948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The Materials and Methods section should provide the detail necessary for the reader to replicate the study and to obtain the same results.  </a:t>
            </a:r>
          </a:p>
        </p:txBody>
      </p:sp>
    </p:spTree>
    <p:extLst>
      <p:ext uri="{BB962C8B-B14F-4D97-AF65-F5344CB8AC3E}">
        <p14:creationId xmlns:p14="http://schemas.microsoft.com/office/powerpoint/2010/main" val="27324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6D3A-56BC-5777-439E-0D5F4BDB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6161964" cy="500512"/>
          </a:xfrm>
        </p:spPr>
        <p:txBody>
          <a:bodyPr/>
          <a:lstStyle/>
          <a:p>
            <a:r>
              <a:rPr lang="en-US" dirty="0"/>
              <a:t>Scientific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5FF61-1630-4CF1-D6DC-EAA39137F6A9}"/>
              </a:ext>
            </a:extLst>
          </p:cNvPr>
          <p:cNvSpPr txBox="1"/>
          <p:nvPr/>
        </p:nvSpPr>
        <p:spPr>
          <a:xfrm>
            <a:off x="1400299" y="1017479"/>
            <a:ext cx="58753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1 -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ommunication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introduction to scientific communication and its forms 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2 -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on scientific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riting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how to write scientific texts and reports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3 -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your scientific paper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papers</a:t>
            </a: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4 -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Creating your scientific poster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posters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5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 your science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present scientific concepts and engage your audience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9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458892" cy="500512"/>
          </a:xfrm>
        </p:spPr>
        <p:txBody>
          <a:bodyPr/>
          <a:lstStyle/>
          <a:p>
            <a:r>
              <a:rPr lang="en-US" dirty="0"/>
              <a:t>A Convincing Results and Discussion Section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17F62BEA-54CB-9942-A4E3-DD8A4501ECD8}"/>
              </a:ext>
            </a:extLst>
          </p:cNvPr>
          <p:cNvSpPr txBox="1">
            <a:spLocks/>
          </p:cNvSpPr>
          <p:nvPr/>
        </p:nvSpPr>
        <p:spPr>
          <a:xfrm>
            <a:off x="471895" y="1009874"/>
            <a:ext cx="8200209" cy="6948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The Results and Discussion section should explain what was obtained by performing the experiments and offer the interpretation of the results.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6A8CD71-734D-8B45-836A-91DE0DF76121}"/>
              </a:ext>
            </a:extLst>
          </p:cNvPr>
          <p:cNvSpPr txBox="1">
            <a:spLocks/>
          </p:cNvSpPr>
          <p:nvPr/>
        </p:nvSpPr>
        <p:spPr>
          <a:xfrm>
            <a:off x="471895" y="3324156"/>
            <a:ext cx="3161996" cy="13977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Organized paragraphs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Connected sections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E50508A-B545-B449-9542-E8029EFB5755}"/>
              </a:ext>
            </a:extLst>
          </p:cNvPr>
          <p:cNvSpPr txBox="1">
            <a:spLocks/>
          </p:cNvSpPr>
          <p:nvPr/>
        </p:nvSpPr>
        <p:spPr>
          <a:xfrm>
            <a:off x="471952" y="1757006"/>
            <a:ext cx="5292033" cy="15148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Present the experiments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Interpret the data and convince the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Provide context and compare results with those reported in literature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Build arguments</a:t>
            </a:r>
          </a:p>
        </p:txBody>
      </p:sp>
    </p:spTree>
    <p:extLst>
      <p:ext uri="{BB962C8B-B14F-4D97-AF65-F5344CB8AC3E}">
        <p14:creationId xmlns:p14="http://schemas.microsoft.com/office/powerpoint/2010/main" val="114717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5E7443C-1020-0348-99E8-57AFA26BBA34}"/>
              </a:ext>
            </a:extLst>
          </p:cNvPr>
          <p:cNvSpPr txBox="1">
            <a:spLocks/>
          </p:cNvSpPr>
          <p:nvPr/>
        </p:nvSpPr>
        <p:spPr>
          <a:xfrm>
            <a:off x="471895" y="1009874"/>
            <a:ext cx="8200209" cy="3943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How to organize Paragraphs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A1737E47-6149-B64D-AFFC-F6BBEAD0CE31}"/>
              </a:ext>
            </a:extLst>
          </p:cNvPr>
          <p:cNvSpPr txBox="1">
            <a:spLocks/>
          </p:cNvSpPr>
          <p:nvPr/>
        </p:nvSpPr>
        <p:spPr>
          <a:xfrm>
            <a:off x="457199" y="1404257"/>
            <a:ext cx="6472648" cy="346165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400" dirty="0"/>
              <a:t>Aim: Create a unified story of your research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/>
              <a:t>Connection among sentences in a paragraph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/>
              <a:t>Coherence between paragraphs and sections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sym typeface="Wingdings" pitchFamily="2" charset="2"/>
              </a:rPr>
              <a:t>logical and smooth transition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Start a paragraph with a Topic Sentence, then add Supporting Sentences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One paragraph, one main idea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Not too long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endParaRPr lang="en-US" sz="1400" dirty="0">
              <a:sym typeface="Wingdings" pitchFamily="2" charset="2"/>
            </a:endParaRP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400" dirty="0">
                <a:sym typeface="Wingdings" pitchFamily="2" charset="2"/>
              </a:rPr>
              <a:t>Tips to revise a paragraph</a:t>
            </a:r>
          </a:p>
          <a:p>
            <a:pPr marL="306387" indent="-2857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What is the main point?</a:t>
            </a:r>
          </a:p>
          <a:p>
            <a:pPr marL="306387" indent="-2857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What can I use to make the point?</a:t>
            </a:r>
          </a:p>
          <a:p>
            <a:pPr marL="306387" indent="-2857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400" dirty="0">
                <a:sym typeface="Wingdings" pitchFamily="2" charset="2"/>
              </a:rPr>
              <a:t>Where do I say it? 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6B9C76-B890-B94F-95BE-332D8BE7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7864454" cy="500512"/>
          </a:xfrm>
        </p:spPr>
        <p:txBody>
          <a:bodyPr/>
          <a:lstStyle/>
          <a:p>
            <a:r>
              <a:rPr lang="en-US" dirty="0"/>
              <a:t>A Convincing Results and Discussion Section</a:t>
            </a:r>
          </a:p>
        </p:txBody>
      </p:sp>
    </p:spTree>
    <p:extLst>
      <p:ext uri="{BB962C8B-B14F-4D97-AF65-F5344CB8AC3E}">
        <p14:creationId xmlns:p14="http://schemas.microsoft.com/office/powerpoint/2010/main" val="153055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EFA88D23-8935-0C4A-94F6-0F4BBE3782EB}"/>
              </a:ext>
            </a:extLst>
          </p:cNvPr>
          <p:cNvSpPr txBox="1">
            <a:spLocks/>
          </p:cNvSpPr>
          <p:nvPr/>
        </p:nvSpPr>
        <p:spPr>
          <a:xfrm>
            <a:off x="471895" y="887134"/>
            <a:ext cx="8200209" cy="3943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How to write Topic Sentences</a:t>
            </a: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37D68EB9-2F83-8B4A-8534-676E93BF0541}"/>
              </a:ext>
            </a:extLst>
          </p:cNvPr>
          <p:cNvSpPr txBox="1">
            <a:spLocks/>
          </p:cNvSpPr>
          <p:nvPr/>
        </p:nvSpPr>
        <p:spPr>
          <a:xfrm>
            <a:off x="457199" y="1191546"/>
            <a:ext cx="8214905" cy="38175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u="sng" dirty="0">
                <a:sym typeface="Wingdings" pitchFamily="2" charset="2"/>
              </a:rPr>
              <a:t>(In order) To + Verb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1) To confirm this hypothesis, we used atomistic many-body modeling.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2) In order to elucidate crystal orientation of graphene and h-BN, low-energy electron microscopy and low-energy electron diffraction were performed.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u="sng" dirty="0">
                <a:sym typeface="Wingdings" pitchFamily="2" charset="2"/>
              </a:rPr>
              <a:t>Begin with conjunction (Although, When, If, Whereas, Because, After…)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1) Although a number of theoretical, experimental, and computational studies have been devoted to laminar counter-flow flames, only a few studies have addressed the propagation of laminar flames in mixing layers.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2) Because the domain composition of </a:t>
            </a:r>
            <a:r>
              <a:rPr lang="en-US" sz="1100" dirty="0" err="1">
                <a:sym typeface="Wingdings" pitchFamily="2" charset="2"/>
              </a:rPr>
              <a:t>FimW</a:t>
            </a:r>
            <a:r>
              <a:rPr lang="en-US" sz="1100" dirty="0">
                <a:sym typeface="Wingdings" pitchFamily="2" charset="2"/>
              </a:rPr>
              <a:t> did not provide any functional insights, we reasoned that the chromosomal clustering of </a:t>
            </a:r>
            <a:r>
              <a:rPr lang="en-US" sz="1100" dirty="0" err="1">
                <a:sym typeface="Wingdings" pitchFamily="2" charset="2"/>
              </a:rPr>
              <a:t>fimW</a:t>
            </a:r>
            <a:r>
              <a:rPr lang="en-US" sz="1100" dirty="0">
                <a:sym typeface="Wingdings" pitchFamily="2" charset="2"/>
              </a:rPr>
              <a:t> with </a:t>
            </a:r>
            <a:r>
              <a:rPr lang="en-US" sz="1100" dirty="0" err="1">
                <a:sym typeface="Wingdings" pitchFamily="2" charset="2"/>
              </a:rPr>
              <a:t>fimX</a:t>
            </a:r>
            <a:r>
              <a:rPr lang="en-US" sz="1100" dirty="0">
                <a:sym typeface="Wingdings" pitchFamily="2" charset="2"/>
              </a:rPr>
              <a:t> might indicate common functionality.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3) When the linear-response conductance is zero, a finite V can adjust the Fermi energies of the leads relative to the nanocrystal to add or remove an electron to or from the nanocrystal. 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u="sng" dirty="0">
                <a:sym typeface="Wingdings" pitchFamily="2" charset="2"/>
              </a:rPr>
              <a:t>Begin with transitional adverbs (However, Thus, Therefore, Because of…)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1) However, the genetic approaches described above could not rule out the possibility that the phenotype that we observed resulted as the levels of expression and/or degradation of the HY</a:t>
            </a:r>
            <a:r>
              <a:rPr lang="en-US" sz="1100" baseline="-25000" dirty="0">
                <a:sym typeface="Wingdings" pitchFamily="2" charset="2"/>
              </a:rPr>
              <a:t>5</a:t>
            </a:r>
            <a:r>
              <a:rPr lang="en-US" sz="1100" dirty="0">
                <a:sym typeface="Wingdings" pitchFamily="2" charset="2"/>
              </a:rPr>
              <a:t> protein decreased.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100" dirty="0">
                <a:sym typeface="Wingdings" pitchFamily="2" charset="2"/>
              </a:rPr>
              <a:t>2) Contrary to domestic league rankings, the </a:t>
            </a:r>
            <a:r>
              <a:rPr lang="en-US" sz="1100" dirty="0" err="1">
                <a:sym typeface="Wingdings" pitchFamily="2" charset="2"/>
              </a:rPr>
              <a:t>Fifa</a:t>
            </a:r>
            <a:r>
              <a:rPr lang="en-US" sz="1100" dirty="0">
                <a:sym typeface="Wingdings" pitchFamily="2" charset="2"/>
              </a:rPr>
              <a:t>/Coca-Cola World Ranking of national soccer teams is intended to rank teams according to their recent performances in international games.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100" dirty="0">
              <a:sym typeface="Wingdings" pitchFamily="2" charset="2"/>
            </a:endParaRP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100" dirty="0">
              <a:sym typeface="Wingdings" pitchFamily="2" charset="2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520C31A-FFC7-CD4D-BA4F-49AC3E1E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175"/>
            <a:ext cx="7993329" cy="500063"/>
          </a:xfrm>
        </p:spPr>
        <p:txBody>
          <a:bodyPr/>
          <a:lstStyle/>
          <a:p>
            <a:r>
              <a:rPr lang="en-US" dirty="0"/>
              <a:t>A Convincing Results and Discussion Section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5A56D4E-0989-AD41-9DF8-128F93348770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6802770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Adapted from: Lina </a:t>
            </a:r>
            <a:r>
              <a:rPr lang="en-US" sz="800" dirty="0" err="1"/>
              <a:t>Mynar</a:t>
            </a:r>
            <a:r>
              <a:rPr lang="en-US" sz="800" dirty="0"/>
              <a:t>, Composition Course Fall </a:t>
            </a:r>
            <a:r>
              <a:rPr lang="en-US" sz="800" b="1" dirty="0"/>
              <a:t>2019: </a:t>
            </a:r>
            <a:r>
              <a:rPr lang="en-US" sz="800" dirty="0"/>
              <a:t>Writing research Articles Effectively for Publication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3724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681256-087D-0D42-BF6D-25359479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" y="920932"/>
            <a:ext cx="3850277" cy="37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8186B-FB15-D547-AA6A-8CC5B3E8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28" y="914149"/>
            <a:ext cx="3600000" cy="2637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87CEB-E7C8-1C46-966B-72650DF8D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528" y="3672593"/>
            <a:ext cx="3600000" cy="1340526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15C34060-205A-5442-8F56-56B8347AE715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Stojanovic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Nat. </a:t>
            </a:r>
            <a:r>
              <a:rPr lang="en-US" sz="800" dirty="0" err="1"/>
              <a:t>Biotechnol</a:t>
            </a:r>
            <a:r>
              <a:rPr lang="en-US" sz="800" dirty="0"/>
              <a:t>. </a:t>
            </a:r>
            <a:r>
              <a:rPr lang="en-US" sz="800" b="1" dirty="0"/>
              <a:t>2003</a:t>
            </a:r>
            <a:r>
              <a:rPr lang="en-US" sz="800" dirty="0"/>
              <a:t>, </a:t>
            </a:r>
            <a:r>
              <a:rPr lang="en-US" sz="800" i="1" dirty="0"/>
              <a:t>21</a:t>
            </a:r>
            <a:r>
              <a:rPr lang="en-US" sz="800" dirty="0"/>
              <a:t>, 1069-1074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D81586-B6AE-9B45-A23C-64D03CA651C6}"/>
              </a:ext>
            </a:extLst>
          </p:cNvPr>
          <p:cNvSpPr/>
          <p:nvPr/>
        </p:nvSpPr>
        <p:spPr>
          <a:xfrm>
            <a:off x="457197" y="929398"/>
            <a:ext cx="294640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CFC57-1DEC-AB4D-94A8-5199B0511FA7}"/>
              </a:ext>
            </a:extLst>
          </p:cNvPr>
          <p:cNvSpPr/>
          <p:nvPr/>
        </p:nvSpPr>
        <p:spPr>
          <a:xfrm>
            <a:off x="1502831" y="2025743"/>
            <a:ext cx="465670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C37EA-86D9-7345-BF5A-AC881C99A6E5}"/>
              </a:ext>
            </a:extLst>
          </p:cNvPr>
          <p:cNvSpPr/>
          <p:nvPr/>
        </p:nvSpPr>
        <p:spPr>
          <a:xfrm>
            <a:off x="1845731" y="2336126"/>
            <a:ext cx="410636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3D593F-D30D-9F4A-BECB-2EBADCCD7DED}"/>
              </a:ext>
            </a:extLst>
          </p:cNvPr>
          <p:cNvSpPr/>
          <p:nvPr/>
        </p:nvSpPr>
        <p:spPr>
          <a:xfrm>
            <a:off x="3043765" y="2962660"/>
            <a:ext cx="508002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DB39C4-480F-DE47-BA2B-29B7EBE38442}"/>
              </a:ext>
            </a:extLst>
          </p:cNvPr>
          <p:cNvSpPr/>
          <p:nvPr/>
        </p:nvSpPr>
        <p:spPr>
          <a:xfrm>
            <a:off x="1951569" y="3266968"/>
            <a:ext cx="359831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C4A1BC-CA63-6E40-93C2-30C44FD32F41}"/>
              </a:ext>
            </a:extLst>
          </p:cNvPr>
          <p:cNvSpPr/>
          <p:nvPr/>
        </p:nvSpPr>
        <p:spPr>
          <a:xfrm>
            <a:off x="4837523" y="929398"/>
            <a:ext cx="3493677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4A71FA-52BE-2940-8A68-96484C3E2540}"/>
              </a:ext>
            </a:extLst>
          </p:cNvPr>
          <p:cNvSpPr/>
          <p:nvPr/>
        </p:nvSpPr>
        <p:spPr>
          <a:xfrm>
            <a:off x="4837524" y="1070647"/>
            <a:ext cx="299414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38EE1-688F-EE4E-90F4-5B100193007A}"/>
              </a:ext>
            </a:extLst>
          </p:cNvPr>
          <p:cNvSpPr/>
          <p:nvPr/>
        </p:nvSpPr>
        <p:spPr>
          <a:xfrm>
            <a:off x="7284389" y="1212654"/>
            <a:ext cx="585377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EC7316-BD9A-1F47-8B3D-B52D6E2D6C9F}"/>
              </a:ext>
            </a:extLst>
          </p:cNvPr>
          <p:cNvSpPr/>
          <p:nvPr/>
        </p:nvSpPr>
        <p:spPr>
          <a:xfrm>
            <a:off x="6437723" y="1500521"/>
            <a:ext cx="369477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CA3B94-153B-1A49-B27F-F1E189C72D98}"/>
              </a:ext>
            </a:extLst>
          </p:cNvPr>
          <p:cNvSpPr/>
          <p:nvPr/>
        </p:nvSpPr>
        <p:spPr>
          <a:xfrm>
            <a:off x="5904323" y="1945811"/>
            <a:ext cx="661577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00A966-F0A5-BA43-96A0-A386714918A4}"/>
              </a:ext>
            </a:extLst>
          </p:cNvPr>
          <p:cNvSpPr/>
          <p:nvPr/>
        </p:nvSpPr>
        <p:spPr>
          <a:xfrm>
            <a:off x="5908556" y="2375685"/>
            <a:ext cx="572677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1E410-164A-F245-AA9A-A956FC5DDD9B}"/>
              </a:ext>
            </a:extLst>
          </p:cNvPr>
          <p:cNvSpPr/>
          <p:nvPr/>
        </p:nvSpPr>
        <p:spPr>
          <a:xfrm>
            <a:off x="7161624" y="2810932"/>
            <a:ext cx="365244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BE218-7BB1-964D-894F-1D8C140083ED}"/>
              </a:ext>
            </a:extLst>
          </p:cNvPr>
          <p:cNvSpPr/>
          <p:nvPr/>
        </p:nvSpPr>
        <p:spPr>
          <a:xfrm>
            <a:off x="7148332" y="2958427"/>
            <a:ext cx="378536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02B3BF-C058-1240-80E6-1A236264C32C}"/>
              </a:ext>
            </a:extLst>
          </p:cNvPr>
          <p:cNvSpPr/>
          <p:nvPr/>
        </p:nvSpPr>
        <p:spPr>
          <a:xfrm>
            <a:off x="4837524" y="3686096"/>
            <a:ext cx="27316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A43E80-8CB2-324C-8C42-F2CE18FE0F53}"/>
              </a:ext>
            </a:extLst>
          </p:cNvPr>
          <p:cNvSpPr/>
          <p:nvPr/>
        </p:nvSpPr>
        <p:spPr>
          <a:xfrm>
            <a:off x="4844224" y="3835264"/>
            <a:ext cx="264454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44E0-EB34-EE48-9491-4D3183A07DCF}"/>
              </a:ext>
            </a:extLst>
          </p:cNvPr>
          <p:cNvSpPr/>
          <p:nvPr/>
        </p:nvSpPr>
        <p:spPr>
          <a:xfrm>
            <a:off x="7106589" y="4564134"/>
            <a:ext cx="521878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A1B6459-C0BA-244F-BDBA-6BF1B231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175"/>
            <a:ext cx="8560191" cy="500063"/>
          </a:xfrm>
        </p:spPr>
        <p:txBody>
          <a:bodyPr/>
          <a:lstStyle/>
          <a:p>
            <a:r>
              <a:rPr lang="en-US" dirty="0"/>
              <a:t>A Convincing Results and Discussion Section</a:t>
            </a:r>
          </a:p>
        </p:txBody>
      </p:sp>
    </p:spTree>
    <p:extLst>
      <p:ext uri="{BB962C8B-B14F-4D97-AF65-F5344CB8AC3E}">
        <p14:creationId xmlns:p14="http://schemas.microsoft.com/office/powerpoint/2010/main" val="75655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Meaningful Conclusion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65C29F33-E1EE-F443-A267-59CEE74A5D2D}"/>
              </a:ext>
            </a:extLst>
          </p:cNvPr>
          <p:cNvSpPr txBox="1">
            <a:spLocks/>
          </p:cNvSpPr>
          <p:nvPr/>
        </p:nvSpPr>
        <p:spPr>
          <a:xfrm>
            <a:off x="471895" y="1009874"/>
            <a:ext cx="8200209" cy="3954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How to close your research story on a high note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F053699B-47EB-9143-8D9B-159ACC849CAE}"/>
              </a:ext>
            </a:extLst>
          </p:cNvPr>
          <p:cNvSpPr txBox="1">
            <a:spLocks/>
          </p:cNvSpPr>
          <p:nvPr/>
        </p:nvSpPr>
        <p:spPr>
          <a:xfrm>
            <a:off x="471895" y="1405352"/>
            <a:ext cx="3161996" cy="19454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Remind of the highlights of your research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Argue for your claims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Describe limitations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Contribution to the field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Future developments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Direct and specific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D5F3491-FF74-344A-9602-3D8CF1CE7945}"/>
              </a:ext>
            </a:extLst>
          </p:cNvPr>
          <p:cNvSpPr txBox="1">
            <a:spLocks/>
          </p:cNvSpPr>
          <p:nvPr/>
        </p:nvSpPr>
        <p:spPr>
          <a:xfrm>
            <a:off x="471895" y="3350753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F0789F-06A4-6F45-8115-16821055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64" y="2046534"/>
            <a:ext cx="5033394" cy="144000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36C2EAB-9B3B-704B-B9FA-8A991D659067}"/>
              </a:ext>
            </a:extLst>
          </p:cNvPr>
          <p:cNvSpPr txBox="1">
            <a:spLocks/>
          </p:cNvSpPr>
          <p:nvPr/>
        </p:nvSpPr>
        <p:spPr>
          <a:xfrm>
            <a:off x="5209747" y="4888526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Klein </a:t>
            </a:r>
            <a:r>
              <a:rPr lang="en-US" sz="800" i="1" dirty="0"/>
              <a:t>et al.</a:t>
            </a:r>
            <a:r>
              <a:rPr lang="en-US" sz="800" dirty="0"/>
              <a:t>, Nature </a:t>
            </a:r>
            <a:r>
              <a:rPr lang="en-US" sz="800" b="1" dirty="0"/>
              <a:t>1997</a:t>
            </a:r>
            <a:r>
              <a:rPr lang="en-US" sz="800" dirty="0"/>
              <a:t>, </a:t>
            </a:r>
            <a:r>
              <a:rPr lang="en-US" sz="800" i="1" dirty="0"/>
              <a:t>389</a:t>
            </a:r>
            <a:r>
              <a:rPr lang="en-US" sz="800" dirty="0"/>
              <a:t>, 699-701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ED2EA-71E9-5947-A66E-6FE6DB071532}"/>
              </a:ext>
            </a:extLst>
          </p:cNvPr>
          <p:cNvSpPr/>
          <p:nvPr/>
        </p:nvSpPr>
        <p:spPr>
          <a:xfrm>
            <a:off x="757268" y="1781617"/>
            <a:ext cx="27824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E77B29-C2E1-A649-A02E-95C125BE25F7}"/>
              </a:ext>
            </a:extLst>
          </p:cNvPr>
          <p:cNvSpPr/>
          <p:nvPr/>
        </p:nvSpPr>
        <p:spPr>
          <a:xfrm>
            <a:off x="3818508" y="2096907"/>
            <a:ext cx="3870579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9DA1B0-220B-4940-B100-1C558273F852}"/>
              </a:ext>
            </a:extLst>
          </p:cNvPr>
          <p:cNvSpPr/>
          <p:nvPr/>
        </p:nvSpPr>
        <p:spPr>
          <a:xfrm>
            <a:off x="757268" y="2046534"/>
            <a:ext cx="142916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4BEC72-E784-C942-A1A9-032BBFA7D5D1}"/>
              </a:ext>
            </a:extLst>
          </p:cNvPr>
          <p:cNvSpPr/>
          <p:nvPr/>
        </p:nvSpPr>
        <p:spPr>
          <a:xfrm>
            <a:off x="3818508" y="2287217"/>
            <a:ext cx="464477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1FCAF7-1C6F-E543-A234-84C0475ECB67}"/>
              </a:ext>
            </a:extLst>
          </p:cNvPr>
          <p:cNvSpPr/>
          <p:nvPr/>
        </p:nvSpPr>
        <p:spPr>
          <a:xfrm>
            <a:off x="7719211" y="2096907"/>
            <a:ext cx="78070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CB7FEF-BCB7-4F4C-99A2-114CB097E8D2}"/>
              </a:ext>
            </a:extLst>
          </p:cNvPr>
          <p:cNvSpPr/>
          <p:nvPr/>
        </p:nvSpPr>
        <p:spPr>
          <a:xfrm>
            <a:off x="3818508" y="2508750"/>
            <a:ext cx="258635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6E8AC-9AFC-C347-9540-74DDE8E056D2}"/>
              </a:ext>
            </a:extLst>
          </p:cNvPr>
          <p:cNvSpPr/>
          <p:nvPr/>
        </p:nvSpPr>
        <p:spPr>
          <a:xfrm>
            <a:off x="757268" y="2576293"/>
            <a:ext cx="155514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47980-2EF2-0843-BCAD-7660405C7447}"/>
              </a:ext>
            </a:extLst>
          </p:cNvPr>
          <p:cNvSpPr/>
          <p:nvPr/>
        </p:nvSpPr>
        <p:spPr>
          <a:xfrm>
            <a:off x="3818507" y="2713109"/>
            <a:ext cx="458584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14D0F8-7727-9F4D-B4B7-18E15CC644BD}"/>
              </a:ext>
            </a:extLst>
          </p:cNvPr>
          <p:cNvSpPr/>
          <p:nvPr/>
        </p:nvSpPr>
        <p:spPr>
          <a:xfrm>
            <a:off x="3818507" y="2911982"/>
            <a:ext cx="400469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000AF0-CD76-8C4E-B489-B6E8C9FBC6EF}"/>
              </a:ext>
            </a:extLst>
          </p:cNvPr>
          <p:cNvSpPr/>
          <p:nvPr/>
        </p:nvSpPr>
        <p:spPr>
          <a:xfrm>
            <a:off x="6430923" y="2508750"/>
            <a:ext cx="2181907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06C621-0B9F-1544-B0DE-3E7AD32693DB}"/>
              </a:ext>
            </a:extLst>
          </p:cNvPr>
          <p:cNvSpPr/>
          <p:nvPr/>
        </p:nvSpPr>
        <p:spPr>
          <a:xfrm>
            <a:off x="757268" y="2848982"/>
            <a:ext cx="142916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60BD7F-C7AE-0043-8488-ED3D49BAA8E3}"/>
              </a:ext>
            </a:extLst>
          </p:cNvPr>
          <p:cNvSpPr/>
          <p:nvPr/>
        </p:nvSpPr>
        <p:spPr>
          <a:xfrm>
            <a:off x="3818506" y="3123047"/>
            <a:ext cx="489877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BEFD4A-84BC-4542-B6C8-2CA721D30F06}"/>
              </a:ext>
            </a:extLst>
          </p:cNvPr>
          <p:cNvSpPr/>
          <p:nvPr/>
        </p:nvSpPr>
        <p:spPr>
          <a:xfrm>
            <a:off x="3818506" y="3319136"/>
            <a:ext cx="489877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01F91C-1FF4-4C49-B52E-F48631569F6B}"/>
              </a:ext>
            </a:extLst>
          </p:cNvPr>
          <p:cNvSpPr/>
          <p:nvPr/>
        </p:nvSpPr>
        <p:spPr>
          <a:xfrm>
            <a:off x="7839457" y="2909198"/>
            <a:ext cx="3762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8359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Meaningful Conclusion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65C29F33-E1EE-F443-A267-59CEE74A5D2D}"/>
              </a:ext>
            </a:extLst>
          </p:cNvPr>
          <p:cNvSpPr txBox="1">
            <a:spLocks/>
          </p:cNvSpPr>
          <p:nvPr/>
        </p:nvSpPr>
        <p:spPr>
          <a:xfrm>
            <a:off x="471895" y="1009874"/>
            <a:ext cx="8200209" cy="3954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How to close your research story on a high note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F053699B-47EB-9143-8D9B-159ACC849CAE}"/>
              </a:ext>
            </a:extLst>
          </p:cNvPr>
          <p:cNvSpPr txBox="1">
            <a:spLocks/>
          </p:cNvSpPr>
          <p:nvPr/>
        </p:nvSpPr>
        <p:spPr>
          <a:xfrm>
            <a:off x="471895" y="1405352"/>
            <a:ext cx="3161996" cy="19454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Remind of the highlights of your research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Argue for your claims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Describe limitations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Contribution to the field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Future developments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Direct and specific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D5F3491-FF74-344A-9602-3D8CF1CE7945}"/>
              </a:ext>
            </a:extLst>
          </p:cNvPr>
          <p:cNvSpPr txBox="1">
            <a:spLocks/>
          </p:cNvSpPr>
          <p:nvPr/>
        </p:nvSpPr>
        <p:spPr>
          <a:xfrm>
            <a:off x="471895" y="3350753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36C2EAB-9B3B-704B-B9FA-8A991D659067}"/>
              </a:ext>
            </a:extLst>
          </p:cNvPr>
          <p:cNvSpPr txBox="1">
            <a:spLocks/>
          </p:cNvSpPr>
          <p:nvPr/>
        </p:nvSpPr>
        <p:spPr>
          <a:xfrm>
            <a:off x="5209747" y="4888526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Christopher </a:t>
            </a:r>
            <a:r>
              <a:rPr lang="en-US" sz="800" i="1" dirty="0"/>
              <a:t>et al.</a:t>
            </a:r>
            <a:r>
              <a:rPr lang="en-US" sz="800" dirty="0"/>
              <a:t>, Nature Chem. </a:t>
            </a:r>
            <a:r>
              <a:rPr lang="en-US" sz="800" b="1" dirty="0"/>
              <a:t>2011</a:t>
            </a:r>
            <a:r>
              <a:rPr lang="en-US" sz="800" dirty="0"/>
              <a:t>, </a:t>
            </a:r>
            <a:r>
              <a:rPr lang="en-US" sz="800" i="1" dirty="0"/>
              <a:t>3</a:t>
            </a:r>
            <a:r>
              <a:rPr lang="en-US" sz="800" dirty="0"/>
              <a:t>, 467-472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ED2EA-71E9-5947-A66E-6FE6DB071532}"/>
              </a:ext>
            </a:extLst>
          </p:cNvPr>
          <p:cNvSpPr/>
          <p:nvPr/>
        </p:nvSpPr>
        <p:spPr>
          <a:xfrm>
            <a:off x="757268" y="1781617"/>
            <a:ext cx="27824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9DA1B0-220B-4940-B100-1C558273F852}"/>
              </a:ext>
            </a:extLst>
          </p:cNvPr>
          <p:cNvSpPr/>
          <p:nvPr/>
        </p:nvSpPr>
        <p:spPr>
          <a:xfrm>
            <a:off x="757268" y="2046534"/>
            <a:ext cx="142916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6E8AC-9AFC-C347-9540-74DDE8E056D2}"/>
              </a:ext>
            </a:extLst>
          </p:cNvPr>
          <p:cNvSpPr/>
          <p:nvPr/>
        </p:nvSpPr>
        <p:spPr>
          <a:xfrm>
            <a:off x="757268" y="2576293"/>
            <a:ext cx="155514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06C621-0B9F-1544-B0DE-3E7AD32693DB}"/>
              </a:ext>
            </a:extLst>
          </p:cNvPr>
          <p:cNvSpPr/>
          <p:nvPr/>
        </p:nvSpPr>
        <p:spPr>
          <a:xfrm>
            <a:off x="757268" y="2848982"/>
            <a:ext cx="142916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C34D2-DA3A-CF48-A72B-1BD86C43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62" y="1804982"/>
            <a:ext cx="4818387" cy="234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21E72A-E822-1942-B19E-C8F3E7DEC4B7}"/>
              </a:ext>
            </a:extLst>
          </p:cNvPr>
          <p:cNvSpPr/>
          <p:nvPr/>
        </p:nvSpPr>
        <p:spPr>
          <a:xfrm>
            <a:off x="4172469" y="1844617"/>
            <a:ext cx="464477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FFBC9-647F-CA49-8DDF-7A1017ED80F1}"/>
              </a:ext>
            </a:extLst>
          </p:cNvPr>
          <p:cNvSpPr/>
          <p:nvPr/>
        </p:nvSpPr>
        <p:spPr>
          <a:xfrm>
            <a:off x="4172469" y="2046534"/>
            <a:ext cx="469188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5A8BB3-1B22-754C-BFC8-60B1E926A306}"/>
              </a:ext>
            </a:extLst>
          </p:cNvPr>
          <p:cNvSpPr/>
          <p:nvPr/>
        </p:nvSpPr>
        <p:spPr>
          <a:xfrm>
            <a:off x="4172469" y="2244246"/>
            <a:ext cx="449963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2771B7-22AF-D74B-A9C5-F53B12B2C0C5}"/>
              </a:ext>
            </a:extLst>
          </p:cNvPr>
          <p:cNvSpPr/>
          <p:nvPr/>
        </p:nvSpPr>
        <p:spPr>
          <a:xfrm>
            <a:off x="4172469" y="2427546"/>
            <a:ext cx="441223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42327-CE71-3E43-960D-EB194787BECD}"/>
              </a:ext>
            </a:extLst>
          </p:cNvPr>
          <p:cNvSpPr/>
          <p:nvPr/>
        </p:nvSpPr>
        <p:spPr>
          <a:xfrm>
            <a:off x="4172468" y="2616018"/>
            <a:ext cx="457647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3B9C84-5A9A-E248-9FC6-8989CDFA0E8C}"/>
              </a:ext>
            </a:extLst>
          </p:cNvPr>
          <p:cNvSpPr/>
          <p:nvPr/>
        </p:nvSpPr>
        <p:spPr>
          <a:xfrm>
            <a:off x="4172468" y="2813108"/>
            <a:ext cx="457647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78421B-E7CA-0A45-ACFE-3B1ED8733082}"/>
              </a:ext>
            </a:extLst>
          </p:cNvPr>
          <p:cNvSpPr/>
          <p:nvPr/>
        </p:nvSpPr>
        <p:spPr>
          <a:xfrm>
            <a:off x="4172469" y="3015647"/>
            <a:ext cx="52825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6F36EB-2275-BD43-942D-108554F9C3B0}"/>
              </a:ext>
            </a:extLst>
          </p:cNvPr>
          <p:cNvSpPr/>
          <p:nvPr/>
        </p:nvSpPr>
        <p:spPr>
          <a:xfrm>
            <a:off x="4717122" y="3010198"/>
            <a:ext cx="4147231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65594E-B874-8343-B43B-6203FDA97BEA}"/>
              </a:ext>
            </a:extLst>
          </p:cNvPr>
          <p:cNvSpPr/>
          <p:nvPr/>
        </p:nvSpPr>
        <p:spPr>
          <a:xfrm>
            <a:off x="4172468" y="3212737"/>
            <a:ext cx="4576475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F6A3E5-151E-4340-ABCC-A1D36D73EAE7}"/>
              </a:ext>
            </a:extLst>
          </p:cNvPr>
          <p:cNvSpPr/>
          <p:nvPr/>
        </p:nvSpPr>
        <p:spPr>
          <a:xfrm>
            <a:off x="4172467" y="3395287"/>
            <a:ext cx="4345657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14A548-EF9C-4B48-A2EA-6330EBEC0FCE}"/>
              </a:ext>
            </a:extLst>
          </p:cNvPr>
          <p:cNvSpPr/>
          <p:nvPr/>
        </p:nvSpPr>
        <p:spPr>
          <a:xfrm>
            <a:off x="4172468" y="3587584"/>
            <a:ext cx="85229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375E13-6475-254E-85FB-5C2A4CC2AC33}"/>
              </a:ext>
            </a:extLst>
          </p:cNvPr>
          <p:cNvSpPr/>
          <p:nvPr/>
        </p:nvSpPr>
        <p:spPr>
          <a:xfrm>
            <a:off x="5051395" y="3587584"/>
            <a:ext cx="3812957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6F8109-A86E-0341-98BD-EB662A5EF85F}"/>
              </a:ext>
            </a:extLst>
          </p:cNvPr>
          <p:cNvSpPr/>
          <p:nvPr/>
        </p:nvSpPr>
        <p:spPr>
          <a:xfrm>
            <a:off x="4172467" y="3790477"/>
            <a:ext cx="4412240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A8616-52DF-744F-A723-7F1761D32CEB}"/>
              </a:ext>
            </a:extLst>
          </p:cNvPr>
          <p:cNvSpPr/>
          <p:nvPr/>
        </p:nvSpPr>
        <p:spPr>
          <a:xfrm>
            <a:off x="4172467" y="3976571"/>
            <a:ext cx="300956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5462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 Meaningful Conclusion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65C29F33-E1EE-F443-A267-59CEE74A5D2D}"/>
              </a:ext>
            </a:extLst>
          </p:cNvPr>
          <p:cNvSpPr txBox="1">
            <a:spLocks/>
          </p:cNvSpPr>
          <p:nvPr/>
        </p:nvSpPr>
        <p:spPr>
          <a:xfrm>
            <a:off x="471895" y="1009874"/>
            <a:ext cx="8200209" cy="3954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600" dirty="0"/>
              <a:t>How to close your research story on a high note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F053699B-47EB-9143-8D9B-159ACC849CAE}"/>
              </a:ext>
            </a:extLst>
          </p:cNvPr>
          <p:cNvSpPr txBox="1">
            <a:spLocks/>
          </p:cNvSpPr>
          <p:nvPr/>
        </p:nvSpPr>
        <p:spPr>
          <a:xfrm>
            <a:off x="471895" y="1405352"/>
            <a:ext cx="3161996" cy="19454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Remind of the highlights of your research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Argue for your claims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Describe limitations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Contribution to the field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Future developments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Direct and specific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D5F3491-FF74-344A-9602-3D8CF1CE7945}"/>
              </a:ext>
            </a:extLst>
          </p:cNvPr>
          <p:cNvSpPr txBox="1">
            <a:spLocks/>
          </p:cNvSpPr>
          <p:nvPr/>
        </p:nvSpPr>
        <p:spPr>
          <a:xfrm>
            <a:off x="471895" y="3350753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36C2EAB-9B3B-704B-B9FA-8A991D659067}"/>
              </a:ext>
            </a:extLst>
          </p:cNvPr>
          <p:cNvSpPr txBox="1">
            <a:spLocks/>
          </p:cNvSpPr>
          <p:nvPr/>
        </p:nvSpPr>
        <p:spPr>
          <a:xfrm>
            <a:off x="5209747" y="4888526"/>
            <a:ext cx="3427467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 algn="r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Liu </a:t>
            </a:r>
            <a:r>
              <a:rPr lang="en-US" sz="800" i="1" dirty="0"/>
              <a:t>et al.</a:t>
            </a:r>
            <a:r>
              <a:rPr lang="en-US" sz="800" dirty="0"/>
              <a:t>, Aging Cell </a:t>
            </a:r>
            <a:r>
              <a:rPr lang="en-US" sz="800" b="1" dirty="0"/>
              <a:t>2013</a:t>
            </a:r>
            <a:r>
              <a:rPr lang="en-US" sz="800" dirty="0"/>
              <a:t>, </a:t>
            </a:r>
            <a:r>
              <a:rPr lang="en-US" sz="800" i="1" dirty="0"/>
              <a:t>12</a:t>
            </a:r>
            <a:r>
              <a:rPr lang="en-US" sz="800" dirty="0"/>
              <a:t>, 833-841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ED2EA-71E9-5947-A66E-6FE6DB071532}"/>
              </a:ext>
            </a:extLst>
          </p:cNvPr>
          <p:cNvSpPr/>
          <p:nvPr/>
        </p:nvSpPr>
        <p:spPr>
          <a:xfrm>
            <a:off x="757268" y="1781617"/>
            <a:ext cx="278247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9DA1B0-220B-4940-B100-1C558273F852}"/>
              </a:ext>
            </a:extLst>
          </p:cNvPr>
          <p:cNvSpPr/>
          <p:nvPr/>
        </p:nvSpPr>
        <p:spPr>
          <a:xfrm>
            <a:off x="757268" y="2046534"/>
            <a:ext cx="1429164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6E8AC-9AFC-C347-9540-74DDE8E056D2}"/>
              </a:ext>
            </a:extLst>
          </p:cNvPr>
          <p:cNvSpPr/>
          <p:nvPr/>
        </p:nvSpPr>
        <p:spPr>
          <a:xfrm>
            <a:off x="757268" y="2576293"/>
            <a:ext cx="155514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81AD7F-5061-9140-9E38-1ADD201D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91" y="2005827"/>
            <a:ext cx="5164898" cy="2160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165ABF-42F4-FE4B-BB16-003BD1956CBA}"/>
              </a:ext>
            </a:extLst>
          </p:cNvPr>
          <p:cNvSpPr/>
          <p:nvPr/>
        </p:nvSpPr>
        <p:spPr>
          <a:xfrm>
            <a:off x="7243641" y="3457185"/>
            <a:ext cx="115178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FCCEB-2E16-394D-9832-3254666E306C}"/>
              </a:ext>
            </a:extLst>
          </p:cNvPr>
          <p:cNvSpPr/>
          <p:nvPr/>
        </p:nvSpPr>
        <p:spPr>
          <a:xfrm>
            <a:off x="3672111" y="3628536"/>
            <a:ext cx="4879661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DDC403-51C9-EF4B-8C79-860EC1C0E7FF}"/>
              </a:ext>
            </a:extLst>
          </p:cNvPr>
          <p:cNvSpPr/>
          <p:nvPr/>
        </p:nvSpPr>
        <p:spPr>
          <a:xfrm>
            <a:off x="3672111" y="3802577"/>
            <a:ext cx="4879661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7BCEDC-C801-594B-9002-153CC85F5621}"/>
              </a:ext>
            </a:extLst>
          </p:cNvPr>
          <p:cNvSpPr/>
          <p:nvPr/>
        </p:nvSpPr>
        <p:spPr>
          <a:xfrm>
            <a:off x="3672110" y="3997603"/>
            <a:ext cx="2648147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CB8655-3E42-0E4B-B61D-EAA964CC9864}"/>
              </a:ext>
            </a:extLst>
          </p:cNvPr>
          <p:cNvSpPr/>
          <p:nvPr/>
        </p:nvSpPr>
        <p:spPr>
          <a:xfrm>
            <a:off x="3665197" y="2924019"/>
            <a:ext cx="4787081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B9A44E-AE89-A64C-A172-E4A38B4FD899}"/>
              </a:ext>
            </a:extLst>
          </p:cNvPr>
          <p:cNvSpPr/>
          <p:nvPr/>
        </p:nvSpPr>
        <p:spPr>
          <a:xfrm>
            <a:off x="3665196" y="3105958"/>
            <a:ext cx="5071351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B0B390-C4E8-FE40-8BD9-76DD62FB8F90}"/>
              </a:ext>
            </a:extLst>
          </p:cNvPr>
          <p:cNvSpPr/>
          <p:nvPr/>
        </p:nvSpPr>
        <p:spPr>
          <a:xfrm>
            <a:off x="3657581" y="3281111"/>
            <a:ext cx="4894192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C573F0-9AB5-5044-BD37-8BB0AF3979C5}"/>
              </a:ext>
            </a:extLst>
          </p:cNvPr>
          <p:cNvSpPr/>
          <p:nvPr/>
        </p:nvSpPr>
        <p:spPr>
          <a:xfrm>
            <a:off x="3657581" y="3447254"/>
            <a:ext cx="3529698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BEE7A6-3485-EC41-8C89-738AB5428E6F}"/>
              </a:ext>
            </a:extLst>
          </p:cNvPr>
          <p:cNvSpPr/>
          <p:nvPr/>
        </p:nvSpPr>
        <p:spPr>
          <a:xfrm>
            <a:off x="6870262" y="2745286"/>
            <a:ext cx="1871243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562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Organizing your scientific 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795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how to structure and write scientific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Organizing your scientific 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795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how to structure and write scientific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1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87436B-88F1-3F1E-E77D-13DE85F5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Writing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90A31-186D-8148-8C07-B09D09D403F0}"/>
              </a:ext>
            </a:extLst>
          </p:cNvPr>
          <p:cNvSpPr txBox="1"/>
          <p:nvPr/>
        </p:nvSpPr>
        <p:spPr>
          <a:xfrm>
            <a:off x="457200" y="1314602"/>
            <a:ext cx="568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Not everyone can write well, but everyone can revise well.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DF65B1-0617-C55B-6F62-E79279E097AB}"/>
              </a:ext>
            </a:extLst>
          </p:cNvPr>
          <p:cNvGrpSpPr/>
          <p:nvPr/>
        </p:nvGrpSpPr>
        <p:grpSpPr>
          <a:xfrm>
            <a:off x="457200" y="2112249"/>
            <a:ext cx="4438546" cy="2465519"/>
            <a:chOff x="457200" y="1712199"/>
            <a:chExt cx="4438546" cy="24655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B908A7-4A15-32DF-4596-1AC358252A98}"/>
                </a:ext>
              </a:extLst>
            </p:cNvPr>
            <p:cNvGrpSpPr/>
            <p:nvPr/>
          </p:nvGrpSpPr>
          <p:grpSpPr>
            <a:xfrm flipH="1">
              <a:off x="1197720" y="2086383"/>
              <a:ext cx="3698026" cy="2091335"/>
              <a:chOff x="147175" y="2107411"/>
              <a:chExt cx="3723590" cy="209133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C8F18FB-020F-9321-D1F5-78FDC9744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9590" y="3152078"/>
                <a:ext cx="5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048E529-9D1A-1592-6339-17ECD377A0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566" y="2625186"/>
                <a:ext cx="0" cy="5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3FC8F38-E394-85A2-F553-DF06EC739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3240" y="3671446"/>
                <a:ext cx="5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6F243BA-203B-2558-45ED-1CD7DA399C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7239" y="3144656"/>
                <a:ext cx="0" cy="5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3AB6457-E895-3331-4203-FD2D41F377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3715" y="3658746"/>
                <a:ext cx="0" cy="5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C349C97-CE32-425E-1631-4E079DBC5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75" y="2114833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5CA021C-665F-F974-E76C-A21B64486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315" y="2634201"/>
                <a:ext cx="5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53B19A-8311-AEA7-15C6-215FA6B2B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6314" y="2107411"/>
                <a:ext cx="0" cy="5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5768332-D96E-B3B6-FB29-338CC5778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0765" y="4185796"/>
                <a:ext cx="10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9830E7-4035-5EDD-59B4-F6F8115DFFE0}"/>
                </a:ext>
              </a:extLst>
            </p:cNvPr>
            <p:cNvSpPr txBox="1"/>
            <p:nvPr/>
          </p:nvSpPr>
          <p:spPr>
            <a:xfrm>
              <a:off x="457200" y="3775181"/>
              <a:ext cx="178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Analyze Results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119945-EDB4-E053-E6C1-5DCD87DEB6B1}"/>
                </a:ext>
              </a:extLst>
            </p:cNvPr>
            <p:cNvSpPr txBox="1"/>
            <p:nvPr/>
          </p:nvSpPr>
          <p:spPr>
            <a:xfrm>
              <a:off x="923735" y="3262313"/>
              <a:ext cx="184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Choose Journal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1017CA-DBED-C573-5B33-054FC049D2ED}"/>
                </a:ext>
              </a:extLst>
            </p:cNvPr>
            <p:cNvSpPr txBox="1"/>
            <p:nvPr/>
          </p:nvSpPr>
          <p:spPr>
            <a:xfrm>
              <a:off x="1474851" y="2743307"/>
              <a:ext cx="180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Organize Ideas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D2FB08-DC6F-B606-A770-E4B99D451437}"/>
                </a:ext>
              </a:extLst>
            </p:cNvPr>
            <p:cNvSpPr txBox="1"/>
            <p:nvPr/>
          </p:nvSpPr>
          <p:spPr>
            <a:xfrm>
              <a:off x="2367656" y="2221901"/>
              <a:ext cx="1446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Write Draft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B32712-4D52-BC1C-B7A0-3DB817EB06B4}"/>
                </a:ext>
              </a:extLst>
            </p:cNvPr>
            <p:cNvSpPr txBox="1"/>
            <p:nvPr/>
          </p:nvSpPr>
          <p:spPr>
            <a:xfrm>
              <a:off x="3425416" y="1712199"/>
              <a:ext cx="14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Edit Draft</a:t>
              </a:r>
            </a:p>
          </p:txBody>
        </p:sp>
      </p:grpSp>
      <p:pic>
        <p:nvPicPr>
          <p:cNvPr id="24" name="Picture 23" descr="A cartoon of a cat holding a paper&#10;&#10;Description automatically generated">
            <a:extLst>
              <a:ext uri="{FF2B5EF4-FFF2-40B4-BE49-F238E27FC236}">
                <a16:creationId xmlns:a16="http://schemas.microsoft.com/office/drawing/2014/main" id="{81E49261-DE81-9679-9D64-D8CD065FA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" r="406" b="3895"/>
          <a:stretch/>
        </p:blipFill>
        <p:spPr>
          <a:xfrm>
            <a:off x="5862717" y="1707551"/>
            <a:ext cx="18288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8FEB66-2735-7F9C-A5F2-371850A1B956}"/>
              </a:ext>
            </a:extLst>
          </p:cNvPr>
          <p:cNvSpPr txBox="1"/>
          <p:nvPr/>
        </p:nvSpPr>
        <p:spPr>
          <a:xfrm>
            <a:off x="6580414" y="4919892"/>
            <a:ext cx="2563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0" dirty="0">
                <a:effectLst/>
                <a:latin typeface="Arial" panose="020B0604020202020204" pitchFamily="34" charset="0"/>
              </a:rPr>
              <a:t>Image created from Microsoft Bing © 2023 Microsoft</a:t>
            </a:r>
          </a:p>
        </p:txBody>
      </p:sp>
    </p:spTree>
    <p:extLst>
      <p:ext uri="{BB962C8B-B14F-4D97-AF65-F5344CB8AC3E}">
        <p14:creationId xmlns:p14="http://schemas.microsoft.com/office/powerpoint/2010/main" val="11481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04F39-3AD2-FBCC-6CB6-3A8FABDD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Paper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42C34A-AE98-DF6A-BA20-D18D18E171E0}"/>
              </a:ext>
            </a:extLst>
          </p:cNvPr>
          <p:cNvGrpSpPr/>
          <p:nvPr/>
        </p:nvGrpSpPr>
        <p:grpSpPr>
          <a:xfrm>
            <a:off x="1216864" y="1201091"/>
            <a:ext cx="1440000" cy="276999"/>
            <a:chOff x="1327714" y="1142663"/>
            <a:chExt cx="1440000" cy="2769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81DA69-1E3B-E6F1-190D-B766477DAADB}"/>
                </a:ext>
              </a:extLst>
            </p:cNvPr>
            <p:cNvSpPr/>
            <p:nvPr/>
          </p:nvSpPr>
          <p:spPr>
            <a:xfrm>
              <a:off x="1327714" y="1150501"/>
              <a:ext cx="1440000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46384-98EB-81E4-94B0-354AFD7EB3BA}"/>
                </a:ext>
              </a:extLst>
            </p:cNvPr>
            <p:cNvSpPr txBox="1"/>
            <p:nvPr/>
          </p:nvSpPr>
          <p:spPr>
            <a:xfrm>
              <a:off x="1673253" y="1142663"/>
              <a:ext cx="748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Abstract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4878CF-87BA-B24F-CDCC-A1775BA75CD1}"/>
              </a:ext>
            </a:extLst>
          </p:cNvPr>
          <p:cNvGrpSpPr/>
          <p:nvPr/>
        </p:nvGrpSpPr>
        <p:grpSpPr>
          <a:xfrm>
            <a:off x="1036865" y="1844892"/>
            <a:ext cx="1800000" cy="504000"/>
            <a:chOff x="1147715" y="1769608"/>
            <a:chExt cx="1800000" cy="504000"/>
          </a:xfrm>
        </p:grpSpPr>
        <p:sp>
          <p:nvSpPr>
            <p:cNvPr id="10" name="Trapezium 4">
              <a:extLst>
                <a:ext uri="{FF2B5EF4-FFF2-40B4-BE49-F238E27FC236}">
                  <a16:creationId xmlns:a16="http://schemas.microsoft.com/office/drawing/2014/main" id="{339A7B11-BCD3-6A11-64FD-776E6C379628}"/>
                </a:ext>
              </a:extLst>
            </p:cNvPr>
            <p:cNvSpPr/>
            <p:nvPr/>
          </p:nvSpPr>
          <p:spPr>
            <a:xfrm rot="10800000">
              <a:off x="1147715" y="1769608"/>
              <a:ext cx="1800000" cy="504000"/>
            </a:xfrm>
            <a:prstGeom prst="trapezoid">
              <a:avLst>
                <a:gd name="adj" fmla="val 7161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507C-CDC5-543C-06A4-4B193A6411EE}"/>
                </a:ext>
              </a:extLst>
            </p:cNvPr>
            <p:cNvSpPr txBox="1"/>
            <p:nvPr/>
          </p:nvSpPr>
          <p:spPr>
            <a:xfrm>
              <a:off x="1554630" y="1864605"/>
              <a:ext cx="986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CA1593-69F6-D922-289F-CAAFBF3D1301}"/>
              </a:ext>
            </a:extLst>
          </p:cNvPr>
          <p:cNvGrpSpPr/>
          <p:nvPr/>
        </p:nvGrpSpPr>
        <p:grpSpPr>
          <a:xfrm>
            <a:off x="1396864" y="3572918"/>
            <a:ext cx="1080000" cy="540000"/>
            <a:chOff x="1507714" y="3547822"/>
            <a:chExt cx="1080000" cy="5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E7E969-8D03-822A-2291-2AFC0DBFA7E0}"/>
                </a:ext>
              </a:extLst>
            </p:cNvPr>
            <p:cNvSpPr/>
            <p:nvPr/>
          </p:nvSpPr>
          <p:spPr>
            <a:xfrm>
              <a:off x="1507714" y="3547822"/>
              <a:ext cx="108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023735-B070-78EE-1D87-0A7F30F54161}"/>
                </a:ext>
              </a:extLst>
            </p:cNvPr>
            <p:cNvSpPr txBox="1"/>
            <p:nvPr/>
          </p:nvSpPr>
          <p:spPr>
            <a:xfrm>
              <a:off x="1529523" y="3592754"/>
              <a:ext cx="1032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F14848-D172-5706-79B8-6F753E2E0677}"/>
              </a:ext>
            </a:extLst>
          </p:cNvPr>
          <p:cNvGrpSpPr/>
          <p:nvPr/>
        </p:nvGrpSpPr>
        <p:grpSpPr>
          <a:xfrm>
            <a:off x="1351527" y="2690905"/>
            <a:ext cx="1170674" cy="540000"/>
            <a:chOff x="1462377" y="2640715"/>
            <a:chExt cx="1170674" cy="54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35CDA-512E-F576-457E-FB6634CEDA29}"/>
                </a:ext>
              </a:extLst>
            </p:cNvPr>
            <p:cNvSpPr/>
            <p:nvPr/>
          </p:nvSpPr>
          <p:spPr>
            <a:xfrm>
              <a:off x="1507714" y="2640715"/>
              <a:ext cx="108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006704-8F1D-76E4-968A-BB5EB72FEB9D}"/>
                </a:ext>
              </a:extLst>
            </p:cNvPr>
            <p:cNvSpPr txBox="1"/>
            <p:nvPr/>
          </p:nvSpPr>
          <p:spPr>
            <a:xfrm>
              <a:off x="1462377" y="2681296"/>
              <a:ext cx="1170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Experimental Section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57DC5D-D6C0-0E09-0ABE-48813DA81584}"/>
              </a:ext>
            </a:extLst>
          </p:cNvPr>
          <p:cNvGrpSpPr/>
          <p:nvPr/>
        </p:nvGrpSpPr>
        <p:grpSpPr>
          <a:xfrm>
            <a:off x="1036864" y="4454929"/>
            <a:ext cx="1800000" cy="360000"/>
            <a:chOff x="1147714" y="4441105"/>
            <a:chExt cx="1800000" cy="360000"/>
          </a:xfrm>
        </p:grpSpPr>
        <p:sp>
          <p:nvSpPr>
            <p:cNvPr id="19" name="Trapezium 8">
              <a:extLst>
                <a:ext uri="{FF2B5EF4-FFF2-40B4-BE49-F238E27FC236}">
                  <a16:creationId xmlns:a16="http://schemas.microsoft.com/office/drawing/2014/main" id="{B4107981-1CC4-8385-6FE3-62D86AD0015A}"/>
                </a:ext>
              </a:extLst>
            </p:cNvPr>
            <p:cNvSpPr/>
            <p:nvPr/>
          </p:nvSpPr>
          <p:spPr>
            <a:xfrm>
              <a:off x="1147714" y="4441105"/>
              <a:ext cx="1800000" cy="360000"/>
            </a:xfrm>
            <a:prstGeom prst="trapezoid">
              <a:avLst>
                <a:gd name="adj" fmla="val 9639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0084F-87FB-3878-5A07-B211A9BC5D29}"/>
                </a:ext>
              </a:extLst>
            </p:cNvPr>
            <p:cNvSpPr txBox="1"/>
            <p:nvPr/>
          </p:nvSpPr>
          <p:spPr>
            <a:xfrm>
              <a:off x="1577073" y="4488594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ACC7A6-06EE-9C7C-59AF-77E7FB8A5DB5}"/>
              </a:ext>
            </a:extLst>
          </p:cNvPr>
          <p:cNvSpPr txBox="1"/>
          <p:nvPr/>
        </p:nvSpPr>
        <p:spPr>
          <a:xfrm>
            <a:off x="3023703" y="1201091"/>
            <a:ext cx="530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What is the aim and what are the results of your research? 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A40B0-7CCA-9B59-C206-84A36B4DE350}"/>
              </a:ext>
            </a:extLst>
          </p:cNvPr>
          <p:cNvSpPr txBox="1"/>
          <p:nvPr/>
        </p:nvSpPr>
        <p:spPr>
          <a:xfrm>
            <a:off x="3023703" y="1958392"/>
            <a:ext cx="6077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What is the context of your research and what challenge does your research address?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A62C5-F912-4010-30D1-8B9AFC85EC52}"/>
              </a:ext>
            </a:extLst>
          </p:cNvPr>
          <p:cNvSpPr txBox="1"/>
          <p:nvPr/>
        </p:nvSpPr>
        <p:spPr>
          <a:xfrm>
            <a:off x="3029146" y="2822405"/>
            <a:ext cx="2077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What techniques you used?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953E56-777B-D9A7-C58F-B7E87C2653E9}"/>
              </a:ext>
            </a:extLst>
          </p:cNvPr>
          <p:cNvSpPr txBox="1"/>
          <p:nvPr/>
        </p:nvSpPr>
        <p:spPr>
          <a:xfrm>
            <a:off x="3023703" y="3704418"/>
            <a:ext cx="516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What do your data say and how did you interpret them?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0AB0B-C15A-B361-2499-E9B92A22F8A7}"/>
              </a:ext>
            </a:extLst>
          </p:cNvPr>
          <p:cNvSpPr txBox="1"/>
          <p:nvPr/>
        </p:nvSpPr>
        <p:spPr>
          <a:xfrm>
            <a:off x="3023703" y="4496429"/>
            <a:ext cx="4520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What is the impact in the field?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DCE8195-CD0C-0340-A093-6BADFCB327DD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Context </a:t>
            </a:r>
            <a:r>
              <a:rPr lang="en-US" sz="1200" dirty="0">
                <a:sym typeface="Wingdings" pitchFamily="2" charset="2"/>
              </a:rPr>
              <a:t>- Thesis - Results - Conclusion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A95FEC-82DE-C341-9112-CBF60FC463F6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CE4C60-65AE-9A8B-6E1A-52606D6C43F8}"/>
              </a:ext>
            </a:extLst>
          </p:cNvPr>
          <p:cNvGrpSpPr/>
          <p:nvPr/>
        </p:nvGrpSpPr>
        <p:grpSpPr>
          <a:xfrm>
            <a:off x="1216864" y="1201091"/>
            <a:ext cx="1440000" cy="276999"/>
            <a:chOff x="1327714" y="1142663"/>
            <a:chExt cx="1440000" cy="276999"/>
          </a:xfrm>
          <a:solidFill>
            <a:srgbClr val="15A1A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7AAFD4-B936-F190-969B-E33508071FAE}"/>
                </a:ext>
              </a:extLst>
            </p:cNvPr>
            <p:cNvSpPr/>
            <p:nvPr/>
          </p:nvSpPr>
          <p:spPr>
            <a:xfrm>
              <a:off x="1327714" y="1150501"/>
              <a:ext cx="1440000" cy="25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18070-32EF-E151-CB51-C24BA27821F1}"/>
                </a:ext>
              </a:extLst>
            </p:cNvPr>
            <p:cNvSpPr txBox="1"/>
            <p:nvPr/>
          </p:nvSpPr>
          <p:spPr>
            <a:xfrm>
              <a:off x="1673253" y="1142663"/>
              <a:ext cx="748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Abstract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476F15-1FD0-33D9-7B87-E878F2BDA41E}"/>
              </a:ext>
            </a:extLst>
          </p:cNvPr>
          <p:cNvGrpSpPr/>
          <p:nvPr/>
        </p:nvGrpSpPr>
        <p:grpSpPr>
          <a:xfrm>
            <a:off x="1036865" y="1844892"/>
            <a:ext cx="1800000" cy="504000"/>
            <a:chOff x="1147715" y="1769608"/>
            <a:chExt cx="1800000" cy="504000"/>
          </a:xfrm>
        </p:grpSpPr>
        <p:sp>
          <p:nvSpPr>
            <p:cNvPr id="26" name="Trapezium 4">
              <a:extLst>
                <a:ext uri="{FF2B5EF4-FFF2-40B4-BE49-F238E27FC236}">
                  <a16:creationId xmlns:a16="http://schemas.microsoft.com/office/drawing/2014/main" id="{248B41C8-5440-B2AB-BA1E-651C28D2E075}"/>
                </a:ext>
              </a:extLst>
            </p:cNvPr>
            <p:cNvSpPr/>
            <p:nvPr/>
          </p:nvSpPr>
          <p:spPr>
            <a:xfrm rot="10800000">
              <a:off x="1147715" y="1769608"/>
              <a:ext cx="1800000" cy="504000"/>
            </a:xfrm>
            <a:prstGeom prst="trapezoid">
              <a:avLst>
                <a:gd name="adj" fmla="val 71611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4CD405-A72A-4E4F-B873-D67851DFC889}"/>
                </a:ext>
              </a:extLst>
            </p:cNvPr>
            <p:cNvSpPr txBox="1"/>
            <p:nvPr/>
          </p:nvSpPr>
          <p:spPr>
            <a:xfrm>
              <a:off x="1554630" y="1864605"/>
              <a:ext cx="986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B65BDE-28CB-01DF-A3C6-C568ECD9F84A}"/>
              </a:ext>
            </a:extLst>
          </p:cNvPr>
          <p:cNvGrpSpPr/>
          <p:nvPr/>
        </p:nvGrpSpPr>
        <p:grpSpPr>
          <a:xfrm>
            <a:off x="1396864" y="3572918"/>
            <a:ext cx="1080000" cy="540000"/>
            <a:chOff x="1507714" y="3547822"/>
            <a:chExt cx="1080000" cy="54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F052D8-CB5B-A9E3-BD6A-624587E0DE09}"/>
                </a:ext>
              </a:extLst>
            </p:cNvPr>
            <p:cNvSpPr/>
            <p:nvPr/>
          </p:nvSpPr>
          <p:spPr>
            <a:xfrm>
              <a:off x="1507714" y="3547822"/>
              <a:ext cx="108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A4EB85-D469-F503-DAB6-4BDB2F480EDB}"/>
                </a:ext>
              </a:extLst>
            </p:cNvPr>
            <p:cNvSpPr txBox="1"/>
            <p:nvPr/>
          </p:nvSpPr>
          <p:spPr>
            <a:xfrm>
              <a:off x="1529523" y="3592754"/>
              <a:ext cx="1032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F6751D-B813-50A1-424C-F86898E14879}"/>
              </a:ext>
            </a:extLst>
          </p:cNvPr>
          <p:cNvGrpSpPr/>
          <p:nvPr/>
        </p:nvGrpSpPr>
        <p:grpSpPr>
          <a:xfrm>
            <a:off x="1351527" y="2690905"/>
            <a:ext cx="1170674" cy="540000"/>
            <a:chOff x="1462377" y="2640715"/>
            <a:chExt cx="1170674" cy="5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706B53-71E6-6186-FD76-1C174E073C4B}"/>
                </a:ext>
              </a:extLst>
            </p:cNvPr>
            <p:cNvSpPr/>
            <p:nvPr/>
          </p:nvSpPr>
          <p:spPr>
            <a:xfrm>
              <a:off x="1507714" y="2640715"/>
              <a:ext cx="1080000" cy="5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C919AB-1EEE-4F13-0345-0644E759EE6C}"/>
                </a:ext>
              </a:extLst>
            </p:cNvPr>
            <p:cNvSpPr txBox="1"/>
            <p:nvPr/>
          </p:nvSpPr>
          <p:spPr>
            <a:xfrm>
              <a:off x="1462377" y="2681296"/>
              <a:ext cx="1170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Experimental Section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194C06-5AC6-E395-4E6A-14CA5619F1D2}"/>
              </a:ext>
            </a:extLst>
          </p:cNvPr>
          <p:cNvGrpSpPr/>
          <p:nvPr/>
        </p:nvGrpSpPr>
        <p:grpSpPr>
          <a:xfrm>
            <a:off x="1036864" y="4454929"/>
            <a:ext cx="1800000" cy="360000"/>
            <a:chOff x="1147714" y="4441105"/>
            <a:chExt cx="1800000" cy="360000"/>
          </a:xfrm>
        </p:grpSpPr>
        <p:sp>
          <p:nvSpPr>
            <p:cNvPr id="35" name="Trapezium 8">
              <a:extLst>
                <a:ext uri="{FF2B5EF4-FFF2-40B4-BE49-F238E27FC236}">
                  <a16:creationId xmlns:a16="http://schemas.microsoft.com/office/drawing/2014/main" id="{F9E25A41-C683-DCE5-036C-BD6EBD68065A}"/>
                </a:ext>
              </a:extLst>
            </p:cNvPr>
            <p:cNvSpPr/>
            <p:nvPr/>
          </p:nvSpPr>
          <p:spPr>
            <a:xfrm>
              <a:off x="1147714" y="4441105"/>
              <a:ext cx="1800000" cy="360000"/>
            </a:xfrm>
            <a:prstGeom prst="trapezoid">
              <a:avLst>
                <a:gd name="adj" fmla="val 96392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534AA0-4481-2E8C-4162-E7B1FCB4D3F8}"/>
                </a:ext>
              </a:extLst>
            </p:cNvPr>
            <p:cNvSpPr txBox="1"/>
            <p:nvPr/>
          </p:nvSpPr>
          <p:spPr>
            <a:xfrm>
              <a:off x="1577073" y="4488594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1200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95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DCE8195-CD0C-0340-A093-6BADFCB327DD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15A1A2"/>
                </a:solidFill>
              </a:rPr>
              <a:t>Context</a:t>
            </a:r>
            <a:r>
              <a:rPr lang="en-US" sz="1200" dirty="0"/>
              <a:t> </a:t>
            </a:r>
            <a:r>
              <a:rPr lang="en-US" sz="1200" dirty="0">
                <a:sym typeface="Wingdings" pitchFamily="2" charset="2"/>
              </a:rPr>
              <a:t>- </a:t>
            </a:r>
            <a:r>
              <a:rPr lang="en-US" sz="1200" dirty="0">
                <a:solidFill>
                  <a:schemeClr val="accent6"/>
                </a:solidFill>
                <a:sym typeface="Wingdings" pitchFamily="2" charset="2"/>
              </a:rPr>
              <a:t>Thesis</a:t>
            </a:r>
            <a:r>
              <a:rPr lang="en-US" sz="1200" dirty="0">
                <a:sym typeface="Wingdings" pitchFamily="2" charset="2"/>
              </a:rPr>
              <a:t> - </a:t>
            </a:r>
            <a:r>
              <a:rPr lang="en-US" sz="1200" dirty="0">
                <a:solidFill>
                  <a:schemeClr val="accent3"/>
                </a:solidFill>
                <a:sym typeface="Wingdings" pitchFamily="2" charset="2"/>
              </a:rPr>
              <a:t>Results</a:t>
            </a:r>
            <a:r>
              <a:rPr lang="en-US" sz="1200" dirty="0">
                <a:sym typeface="Wingdings" pitchFamily="2" charset="2"/>
              </a:rPr>
              <a:t> - </a:t>
            </a:r>
            <a:r>
              <a:rPr lang="en-US" sz="1200" dirty="0">
                <a:solidFill>
                  <a:schemeClr val="accent2"/>
                </a:solidFill>
                <a:sym typeface="Wingdings" pitchFamily="2" charset="2"/>
              </a:rPr>
              <a:t>Conclusion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C0004-BB4B-E94D-BCF1-1485DA11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91750"/>
            <a:ext cx="5418557" cy="216000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A95FEC-82DE-C341-9112-CBF60FC463F6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0FC526-A199-F14B-BC2C-4A15771A0209}"/>
              </a:ext>
            </a:extLst>
          </p:cNvPr>
          <p:cNvSpPr/>
          <p:nvPr/>
        </p:nvSpPr>
        <p:spPr>
          <a:xfrm>
            <a:off x="483960" y="1529947"/>
            <a:ext cx="513625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F0B0D6-1868-854E-B96B-7C2EDEBD0C1B}"/>
              </a:ext>
            </a:extLst>
          </p:cNvPr>
          <p:cNvSpPr/>
          <p:nvPr/>
        </p:nvSpPr>
        <p:spPr>
          <a:xfrm>
            <a:off x="483960" y="1703064"/>
            <a:ext cx="5136256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0D16D9-D365-7243-8E8E-39A61CDC926B}"/>
              </a:ext>
            </a:extLst>
          </p:cNvPr>
          <p:cNvSpPr/>
          <p:nvPr/>
        </p:nvSpPr>
        <p:spPr>
          <a:xfrm>
            <a:off x="483960" y="1885101"/>
            <a:ext cx="4257539" cy="126000"/>
          </a:xfrm>
          <a:prstGeom prst="rect">
            <a:avLst/>
          </a:prstGeom>
          <a:solidFill>
            <a:srgbClr val="15A1A2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AF366D-3B05-8D43-989A-D0CF40B95CBB}"/>
              </a:ext>
            </a:extLst>
          </p:cNvPr>
          <p:cNvSpPr/>
          <p:nvPr/>
        </p:nvSpPr>
        <p:spPr>
          <a:xfrm>
            <a:off x="4759340" y="1885101"/>
            <a:ext cx="909941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96D8F-6E11-6A4F-B418-7C949B12BA27}"/>
              </a:ext>
            </a:extLst>
          </p:cNvPr>
          <p:cNvSpPr/>
          <p:nvPr/>
        </p:nvSpPr>
        <p:spPr>
          <a:xfrm>
            <a:off x="483960" y="2067138"/>
            <a:ext cx="4614378" cy="126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E196C7-DBBD-F448-BFB6-3024190FC0A4}"/>
              </a:ext>
            </a:extLst>
          </p:cNvPr>
          <p:cNvSpPr/>
          <p:nvPr/>
        </p:nvSpPr>
        <p:spPr>
          <a:xfrm>
            <a:off x="483960" y="2249175"/>
            <a:ext cx="5350357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D8919-2C48-D442-94D3-F460D751EB1E}"/>
              </a:ext>
            </a:extLst>
          </p:cNvPr>
          <p:cNvSpPr/>
          <p:nvPr/>
        </p:nvSpPr>
        <p:spPr>
          <a:xfrm>
            <a:off x="483960" y="2417832"/>
            <a:ext cx="5064887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35855-ECAC-214A-B52C-E87A5919E164}"/>
              </a:ext>
            </a:extLst>
          </p:cNvPr>
          <p:cNvSpPr/>
          <p:nvPr/>
        </p:nvSpPr>
        <p:spPr>
          <a:xfrm>
            <a:off x="470580" y="2599669"/>
            <a:ext cx="5198702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C2C27D-0835-9F4D-B307-CDB7405C555D}"/>
              </a:ext>
            </a:extLst>
          </p:cNvPr>
          <p:cNvSpPr/>
          <p:nvPr/>
        </p:nvSpPr>
        <p:spPr>
          <a:xfrm>
            <a:off x="483960" y="2772786"/>
            <a:ext cx="4917691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EFCD6-0935-4348-B897-525CCF181529}"/>
              </a:ext>
            </a:extLst>
          </p:cNvPr>
          <p:cNvSpPr/>
          <p:nvPr/>
        </p:nvSpPr>
        <p:spPr>
          <a:xfrm>
            <a:off x="483960" y="2950363"/>
            <a:ext cx="5185321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FF3F6-F357-F444-B70C-771112991BD6}"/>
              </a:ext>
            </a:extLst>
          </p:cNvPr>
          <p:cNvSpPr/>
          <p:nvPr/>
        </p:nvSpPr>
        <p:spPr>
          <a:xfrm>
            <a:off x="477270" y="3132200"/>
            <a:ext cx="3844943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91BC09-A761-8545-822C-14DFA87D5728}"/>
              </a:ext>
            </a:extLst>
          </p:cNvPr>
          <p:cNvSpPr/>
          <p:nvPr/>
        </p:nvSpPr>
        <p:spPr>
          <a:xfrm>
            <a:off x="5125099" y="2059897"/>
            <a:ext cx="495117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1DF3D1-2FCD-AC45-9230-F599CE728FF2}"/>
              </a:ext>
            </a:extLst>
          </p:cNvPr>
          <p:cNvSpPr/>
          <p:nvPr/>
        </p:nvSpPr>
        <p:spPr>
          <a:xfrm>
            <a:off x="477270" y="3309777"/>
            <a:ext cx="5107261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DBDAB-900F-C347-9A5C-7AF1307D25AF}"/>
              </a:ext>
            </a:extLst>
          </p:cNvPr>
          <p:cNvSpPr/>
          <p:nvPr/>
        </p:nvSpPr>
        <p:spPr>
          <a:xfrm>
            <a:off x="483961" y="3491814"/>
            <a:ext cx="269636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3F8483-F98B-6B40-8F58-8A96A730B6DD}"/>
              </a:ext>
            </a:extLst>
          </p:cNvPr>
          <p:cNvSpPr/>
          <p:nvPr/>
        </p:nvSpPr>
        <p:spPr>
          <a:xfrm>
            <a:off x="4342284" y="3132200"/>
            <a:ext cx="1492033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A56E5B90-4978-9A47-B785-A8F73C7822EB}"/>
              </a:ext>
            </a:extLst>
          </p:cNvPr>
          <p:cNvSpPr txBox="1">
            <a:spLocks/>
          </p:cNvSpPr>
          <p:nvPr/>
        </p:nvSpPr>
        <p:spPr>
          <a:xfrm>
            <a:off x="457199" y="4909605"/>
            <a:ext cx="3161996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Cerdan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J. Mol. Biol </a:t>
            </a:r>
            <a:r>
              <a:rPr lang="en-US" sz="800" b="1" dirty="0"/>
              <a:t>2003</a:t>
            </a:r>
            <a:r>
              <a:rPr lang="en-US" sz="800" dirty="0"/>
              <a:t>, </a:t>
            </a:r>
            <a:r>
              <a:rPr lang="en-US" sz="800" i="1" dirty="0"/>
              <a:t>334</a:t>
            </a:r>
            <a:r>
              <a:rPr lang="en-US" sz="800" dirty="0"/>
              <a:t>, 179-185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088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DCE8195-CD0C-0340-A093-6BADFCB327DD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Context </a:t>
            </a:r>
            <a:r>
              <a:rPr lang="en-US" sz="1200" dirty="0">
                <a:sym typeface="Wingdings" pitchFamily="2" charset="2"/>
              </a:rPr>
              <a:t>- Thesis - Results - Conclusion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C0004-BB4B-E94D-BCF1-1485DA11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91750"/>
            <a:ext cx="5418557" cy="216000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A95FEC-82DE-C341-9112-CBF60FC463F6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6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9050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    </a:t>
            </a:r>
            <a:r>
              <a:rPr lang="en-US" sz="1200" dirty="0">
                <a:solidFill>
                  <a:schemeClr val="accent5"/>
                </a:solidFill>
              </a:rPr>
              <a:t>Present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– </a:t>
            </a:r>
            <a:r>
              <a:rPr lang="en-US" sz="1200" dirty="0">
                <a:solidFill>
                  <a:schemeClr val="accent6"/>
                </a:solidFill>
              </a:rPr>
              <a:t>Past</a:t>
            </a:r>
            <a:r>
              <a:rPr lang="en-US" sz="1200" dirty="0"/>
              <a:t>	   </a:t>
            </a:r>
            <a:r>
              <a:rPr lang="en-US" sz="1200" dirty="0">
                <a:solidFill>
                  <a:schemeClr val="accent3"/>
                </a:solidFill>
              </a:rPr>
              <a:t>Active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accent2"/>
                </a:solidFill>
              </a:rPr>
              <a:t>Passive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0C42F-46AA-FD4B-AE99-B52226D114B5}"/>
              </a:ext>
            </a:extLst>
          </p:cNvPr>
          <p:cNvSpPr/>
          <p:nvPr/>
        </p:nvSpPr>
        <p:spPr>
          <a:xfrm>
            <a:off x="3261167" y="1533360"/>
            <a:ext cx="18573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E5402-51DF-B44B-83CF-93424DEF7336}"/>
              </a:ext>
            </a:extLst>
          </p:cNvPr>
          <p:cNvSpPr/>
          <p:nvPr/>
        </p:nvSpPr>
        <p:spPr>
          <a:xfrm>
            <a:off x="4077387" y="1717186"/>
            <a:ext cx="551763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5E0FB3-A7B8-2C46-9ECB-8732D6453E6A}"/>
              </a:ext>
            </a:extLst>
          </p:cNvPr>
          <p:cNvSpPr/>
          <p:nvPr/>
        </p:nvSpPr>
        <p:spPr>
          <a:xfrm>
            <a:off x="4946360" y="1895963"/>
            <a:ext cx="452117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A2B4E-43A2-8749-A297-7148AEDFDDF4}"/>
              </a:ext>
            </a:extLst>
          </p:cNvPr>
          <p:cNvSpPr/>
          <p:nvPr/>
        </p:nvSpPr>
        <p:spPr>
          <a:xfrm>
            <a:off x="461596" y="2246190"/>
            <a:ext cx="422032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735D1-7546-994B-A135-20BCF7DD5678}"/>
              </a:ext>
            </a:extLst>
          </p:cNvPr>
          <p:cNvSpPr/>
          <p:nvPr/>
        </p:nvSpPr>
        <p:spPr>
          <a:xfrm>
            <a:off x="1428518" y="2776075"/>
            <a:ext cx="514582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5B208-8F7A-144E-B9D7-36ADCF1E42A4}"/>
              </a:ext>
            </a:extLst>
          </p:cNvPr>
          <p:cNvSpPr/>
          <p:nvPr/>
        </p:nvSpPr>
        <p:spPr>
          <a:xfrm>
            <a:off x="1663829" y="3320633"/>
            <a:ext cx="514582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3CDEA-9F38-2846-BE02-DFEE3C682F70}"/>
              </a:ext>
            </a:extLst>
          </p:cNvPr>
          <p:cNvSpPr/>
          <p:nvPr/>
        </p:nvSpPr>
        <p:spPr>
          <a:xfrm>
            <a:off x="3988915" y="2780471"/>
            <a:ext cx="18573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6DCC5-11D0-2041-9C75-1176DD55F883}"/>
              </a:ext>
            </a:extLst>
          </p:cNvPr>
          <p:cNvSpPr/>
          <p:nvPr/>
        </p:nvSpPr>
        <p:spPr>
          <a:xfrm>
            <a:off x="5416061" y="3316236"/>
            <a:ext cx="185735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3C5E4-F1FA-3B45-AA91-6A65620A178E}"/>
              </a:ext>
            </a:extLst>
          </p:cNvPr>
          <p:cNvSpPr/>
          <p:nvPr/>
        </p:nvSpPr>
        <p:spPr>
          <a:xfrm>
            <a:off x="479799" y="3490618"/>
            <a:ext cx="588466" cy="12657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3B86B-1752-2842-8E19-A04FB779608D}"/>
              </a:ext>
            </a:extLst>
          </p:cNvPr>
          <p:cNvSpPr/>
          <p:nvPr/>
        </p:nvSpPr>
        <p:spPr>
          <a:xfrm>
            <a:off x="3455694" y="2957218"/>
            <a:ext cx="718955" cy="12657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E3DDAE8-D1B4-7A47-8E92-C3E2ACEF0A4A}"/>
              </a:ext>
            </a:extLst>
          </p:cNvPr>
          <p:cNvSpPr txBox="1">
            <a:spLocks/>
          </p:cNvSpPr>
          <p:nvPr/>
        </p:nvSpPr>
        <p:spPr>
          <a:xfrm>
            <a:off x="457199" y="4909605"/>
            <a:ext cx="3161996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Cerdan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J. Mol. Biol </a:t>
            </a:r>
            <a:r>
              <a:rPr lang="en-US" sz="800" b="1" dirty="0"/>
              <a:t>2003</a:t>
            </a:r>
            <a:r>
              <a:rPr lang="en-US" sz="800" dirty="0"/>
              <a:t>, </a:t>
            </a:r>
            <a:r>
              <a:rPr lang="en-US" sz="800" i="1" dirty="0"/>
              <a:t>334</a:t>
            </a:r>
            <a:r>
              <a:rPr lang="en-US" sz="800" dirty="0"/>
              <a:t>, 179-185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974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An Engaging Abstract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DCE8195-CD0C-0340-A093-6BADFCB327DD}"/>
              </a:ext>
            </a:extLst>
          </p:cNvPr>
          <p:cNvSpPr txBox="1">
            <a:spLocks/>
          </p:cNvSpPr>
          <p:nvPr/>
        </p:nvSpPr>
        <p:spPr>
          <a:xfrm>
            <a:off x="5982004" y="1151499"/>
            <a:ext cx="3161996" cy="141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STRUCTURE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Intrigue and engage readers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One paragraph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Precise and concise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Context </a:t>
            </a:r>
            <a:r>
              <a:rPr lang="en-US" sz="1200" dirty="0">
                <a:sym typeface="Wingdings" pitchFamily="2" charset="2"/>
              </a:rPr>
              <a:t>- Thesis - Results - Conclusion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C0004-BB4B-E94D-BCF1-1485DA11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491750"/>
            <a:ext cx="5418557" cy="2160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A95FEC-82DE-C341-9112-CBF60FC463F6}"/>
              </a:ext>
            </a:extLst>
          </p:cNvPr>
          <p:cNvSpPr txBox="1">
            <a:spLocks/>
          </p:cNvSpPr>
          <p:nvPr/>
        </p:nvSpPr>
        <p:spPr>
          <a:xfrm>
            <a:off x="5982004" y="2571199"/>
            <a:ext cx="3161996" cy="16694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STYLE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Concrete subjects and strong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Subject - Verb - Object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Concise sentences and rapid flow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Active verbs, various tenses</a:t>
            </a:r>
          </a:p>
          <a:p>
            <a:pPr marL="19050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/>
              <a:t>    </a:t>
            </a:r>
            <a:r>
              <a:rPr lang="en-US" sz="1200" dirty="0">
                <a:solidFill>
                  <a:schemeClr val="accent5"/>
                </a:solidFill>
              </a:rPr>
              <a:t>Present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/>
              <a:t>– </a:t>
            </a:r>
            <a:r>
              <a:rPr lang="en-US" sz="1200" dirty="0">
                <a:solidFill>
                  <a:schemeClr val="accent6"/>
                </a:solidFill>
              </a:rPr>
              <a:t>Past</a:t>
            </a:r>
            <a:r>
              <a:rPr lang="en-US" sz="1200" dirty="0"/>
              <a:t>	   </a:t>
            </a:r>
            <a:r>
              <a:rPr lang="en-US" sz="1200" dirty="0">
                <a:solidFill>
                  <a:schemeClr val="accent3"/>
                </a:solidFill>
              </a:rPr>
              <a:t>Active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accent2"/>
                </a:solidFill>
              </a:rPr>
              <a:t>Passive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0C42F-46AA-FD4B-AE99-B52226D114B5}"/>
              </a:ext>
            </a:extLst>
          </p:cNvPr>
          <p:cNvSpPr/>
          <p:nvPr/>
        </p:nvSpPr>
        <p:spPr>
          <a:xfrm>
            <a:off x="3261167" y="1533360"/>
            <a:ext cx="18573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E5402-51DF-B44B-83CF-93424DEF7336}"/>
              </a:ext>
            </a:extLst>
          </p:cNvPr>
          <p:cNvSpPr/>
          <p:nvPr/>
        </p:nvSpPr>
        <p:spPr>
          <a:xfrm>
            <a:off x="4077387" y="1717186"/>
            <a:ext cx="551763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5E0FB3-A7B8-2C46-9ECB-8732D6453E6A}"/>
              </a:ext>
            </a:extLst>
          </p:cNvPr>
          <p:cNvSpPr/>
          <p:nvPr/>
        </p:nvSpPr>
        <p:spPr>
          <a:xfrm>
            <a:off x="4946360" y="1895963"/>
            <a:ext cx="452117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A2B4E-43A2-8749-A297-7148AEDFDDF4}"/>
              </a:ext>
            </a:extLst>
          </p:cNvPr>
          <p:cNvSpPr/>
          <p:nvPr/>
        </p:nvSpPr>
        <p:spPr>
          <a:xfrm>
            <a:off x="461596" y="2246190"/>
            <a:ext cx="422032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735D1-7546-994B-A135-20BCF7DD5678}"/>
              </a:ext>
            </a:extLst>
          </p:cNvPr>
          <p:cNvSpPr/>
          <p:nvPr/>
        </p:nvSpPr>
        <p:spPr>
          <a:xfrm>
            <a:off x="1428518" y="2776075"/>
            <a:ext cx="514582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5B208-8F7A-144E-B9D7-36ADCF1E42A4}"/>
              </a:ext>
            </a:extLst>
          </p:cNvPr>
          <p:cNvSpPr/>
          <p:nvPr/>
        </p:nvSpPr>
        <p:spPr>
          <a:xfrm>
            <a:off x="1663829" y="3320633"/>
            <a:ext cx="514582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3CDEA-9F38-2846-BE02-DFEE3C682F70}"/>
              </a:ext>
            </a:extLst>
          </p:cNvPr>
          <p:cNvSpPr/>
          <p:nvPr/>
        </p:nvSpPr>
        <p:spPr>
          <a:xfrm>
            <a:off x="3988915" y="2780471"/>
            <a:ext cx="18573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6DCC5-11D0-2041-9C75-1176DD55F883}"/>
              </a:ext>
            </a:extLst>
          </p:cNvPr>
          <p:cNvSpPr/>
          <p:nvPr/>
        </p:nvSpPr>
        <p:spPr>
          <a:xfrm>
            <a:off x="5416061" y="3316236"/>
            <a:ext cx="185735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3C5E4-F1FA-3B45-AA91-6A65620A178E}"/>
              </a:ext>
            </a:extLst>
          </p:cNvPr>
          <p:cNvSpPr/>
          <p:nvPr/>
        </p:nvSpPr>
        <p:spPr>
          <a:xfrm>
            <a:off x="479799" y="3490618"/>
            <a:ext cx="588466" cy="126579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3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3B86B-1752-2842-8E19-A04FB779608D}"/>
              </a:ext>
            </a:extLst>
          </p:cNvPr>
          <p:cNvSpPr/>
          <p:nvPr/>
        </p:nvSpPr>
        <p:spPr>
          <a:xfrm>
            <a:off x="3455694" y="2957218"/>
            <a:ext cx="718955" cy="12657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6B2AD3C-D198-914B-8CAC-63DAA17A1DD7}"/>
              </a:ext>
            </a:extLst>
          </p:cNvPr>
          <p:cNvSpPr txBox="1">
            <a:spLocks/>
          </p:cNvSpPr>
          <p:nvPr/>
        </p:nvSpPr>
        <p:spPr>
          <a:xfrm>
            <a:off x="457199" y="4909605"/>
            <a:ext cx="3161996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Cerdan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J. Mol. Biol </a:t>
            </a:r>
            <a:r>
              <a:rPr lang="en-US" sz="800" b="1" dirty="0"/>
              <a:t>2003</a:t>
            </a:r>
            <a:r>
              <a:rPr lang="en-US" sz="800" dirty="0"/>
              <a:t>, </a:t>
            </a:r>
            <a:r>
              <a:rPr lang="en-US" sz="800" i="1" dirty="0"/>
              <a:t>334</a:t>
            </a:r>
            <a:r>
              <a:rPr lang="en-US" sz="800" dirty="0"/>
              <a:t>, 179-185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907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5599</TotalTime>
  <Words>1716</Words>
  <Application>Microsoft Macintosh PowerPoint</Application>
  <PresentationFormat>On-screen Show (16:9)</PresentationFormat>
  <Paragraphs>319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ＭＳ 明朝</vt:lpstr>
      <vt:lpstr>Arial</vt:lpstr>
      <vt:lpstr>Calibri</vt:lpstr>
      <vt:lpstr>Wingdings</vt:lpstr>
      <vt:lpstr>Office Theme</vt:lpstr>
      <vt:lpstr>PowerPoint Presentation</vt:lpstr>
      <vt:lpstr>Scientific communication</vt:lpstr>
      <vt:lpstr>PowerPoint Presentation</vt:lpstr>
      <vt:lpstr>The Writing Process</vt:lpstr>
      <vt:lpstr>Structure of a Paper</vt:lpstr>
      <vt:lpstr>An Engaging Abstract</vt:lpstr>
      <vt:lpstr>An Engaging Abstract</vt:lpstr>
      <vt:lpstr>An Engaging Abstract</vt:lpstr>
      <vt:lpstr>An Engaging Abstract</vt:lpstr>
      <vt:lpstr>An Engaging Abstract</vt:lpstr>
      <vt:lpstr>An Engaging Abstract</vt:lpstr>
      <vt:lpstr>An Engaging Abstract</vt:lpstr>
      <vt:lpstr>A Focused Introduction</vt:lpstr>
      <vt:lpstr>A Focused Introduction</vt:lpstr>
      <vt:lpstr>A Focused Introduction</vt:lpstr>
      <vt:lpstr>A Focused Introduction</vt:lpstr>
      <vt:lpstr>A Focused Introduction</vt:lpstr>
      <vt:lpstr>A Detailed Experimental Section</vt:lpstr>
      <vt:lpstr>A Detailed Experimental Section</vt:lpstr>
      <vt:lpstr>A Convincing Results and Discussion Section</vt:lpstr>
      <vt:lpstr>A Convincing Results and Discussion Section</vt:lpstr>
      <vt:lpstr>A Convincing Results and Discussion Section</vt:lpstr>
      <vt:lpstr>A Convincing Results and Discussion Section</vt:lpstr>
      <vt:lpstr>A Meaningful Conclusion</vt:lpstr>
      <vt:lpstr>A Meaningful Conclusion</vt:lpstr>
      <vt:lpstr>A Meaningful Conclusion</vt:lpstr>
      <vt:lpstr>PowerPoint Presentation</vt:lpstr>
    </vt:vector>
  </TitlesOfParts>
  <Company>King Abdullah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Sara Durini</cp:lastModifiedBy>
  <cp:revision>180</cp:revision>
  <dcterms:created xsi:type="dcterms:W3CDTF">2015-06-21T11:58:54Z</dcterms:created>
  <dcterms:modified xsi:type="dcterms:W3CDTF">2024-07-09T12:15:35Z</dcterms:modified>
</cp:coreProperties>
</file>